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9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896" r:id="rId6"/>
    <p:sldId id="283" r:id="rId7"/>
    <p:sldId id="1312" r:id="rId8"/>
    <p:sldId id="1327" r:id="rId9"/>
    <p:sldId id="1437" r:id="rId10"/>
    <p:sldId id="1427" r:id="rId11"/>
    <p:sldId id="1438" r:id="rId12"/>
    <p:sldId id="1442" r:id="rId13"/>
    <p:sldId id="1439" r:id="rId14"/>
    <p:sldId id="1444" r:id="rId15"/>
    <p:sldId id="1440" r:id="rId16"/>
    <p:sldId id="1449" r:id="rId17"/>
    <p:sldId id="1450" r:id="rId18"/>
    <p:sldId id="1451" r:id="rId19"/>
    <p:sldId id="1452" r:id="rId20"/>
    <p:sldId id="1453" r:id="rId21"/>
    <p:sldId id="1454" r:id="rId22"/>
    <p:sldId id="1446" r:id="rId23"/>
    <p:sldId id="1441" r:id="rId24"/>
    <p:sldId id="1447" r:id="rId25"/>
    <p:sldId id="1394" r:id="rId26"/>
    <p:sldId id="1448" r:id="rId27"/>
    <p:sldId id="1430" r:id="rId28"/>
    <p:sldId id="1389" r:id="rId29"/>
    <p:sldId id="1431" r:id="rId30"/>
    <p:sldId id="1424" r:id="rId31"/>
    <p:sldId id="1425" r:id="rId32"/>
    <p:sldId id="1362" r:id="rId33"/>
    <p:sldId id="1433" r:id="rId34"/>
    <p:sldId id="1402" r:id="rId35"/>
    <p:sldId id="1403" r:id="rId36"/>
    <p:sldId id="1400" r:id="rId37"/>
    <p:sldId id="1404" r:id="rId38"/>
    <p:sldId id="1405" r:id="rId39"/>
    <p:sldId id="1407" r:id="rId40"/>
    <p:sldId id="1408" r:id="rId41"/>
    <p:sldId id="1410" r:id="rId42"/>
    <p:sldId id="1411" r:id="rId43"/>
    <p:sldId id="1426" r:id="rId44"/>
    <p:sldId id="1412" r:id="rId45"/>
    <p:sldId id="1457" r:id="rId46"/>
    <p:sldId id="1458" r:id="rId47"/>
    <p:sldId id="1459" r:id="rId48"/>
    <p:sldId id="1456" r:id="rId49"/>
    <p:sldId id="1460" r:id="rId50"/>
    <p:sldId id="1462" r:id="rId51"/>
    <p:sldId id="1463" r:id="rId52"/>
    <p:sldId id="1461" r:id="rId53"/>
    <p:sldId id="1465" r:id="rId54"/>
    <p:sldId id="1464" r:id="rId55"/>
    <p:sldId id="1467" r:id="rId56"/>
    <p:sldId id="1466" r:id="rId57"/>
    <p:sldId id="1324" r:id="rId58"/>
    <p:sldId id="270" r:id="rId59"/>
    <p:sldId id="272" r:id="rId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C325F-2022-4EFB-9E7B-F1F30EFE9D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2756A38-BE91-4ED2-BD79-5C82F7BB59C2}">
      <dgm:prSet phldrT="[Texto]" custT="1"/>
      <dgm:spPr/>
      <dgm:t>
        <a:bodyPr/>
        <a:lstStyle/>
        <a:p>
          <a:r>
            <a:rPr lang="pt-BR" sz="1200" b="1" dirty="0"/>
            <a:t>FASE DO INQUÉRITO NO PAD</a:t>
          </a:r>
        </a:p>
        <a:p>
          <a:endParaRPr lang="pt-BR" sz="1200" dirty="0"/>
        </a:p>
      </dgm:t>
    </dgm:pt>
    <dgm:pt modelId="{1002C67B-73B9-4FC4-B8EF-1535B49C8142}" type="parTrans" cxnId="{C6AFD1C0-1DD6-4AD3-910C-18615EAAB020}">
      <dgm:prSet/>
      <dgm:spPr/>
      <dgm:t>
        <a:bodyPr/>
        <a:lstStyle/>
        <a:p>
          <a:endParaRPr lang="pt-BR"/>
        </a:p>
      </dgm:t>
    </dgm:pt>
    <dgm:pt modelId="{FE22A9F2-FC8E-455B-A0B3-6021DC1F625E}" type="sibTrans" cxnId="{C6AFD1C0-1DD6-4AD3-910C-18615EAAB020}">
      <dgm:prSet/>
      <dgm:spPr/>
      <dgm:t>
        <a:bodyPr/>
        <a:lstStyle/>
        <a:p>
          <a:endParaRPr lang="pt-BR"/>
        </a:p>
      </dgm:t>
    </dgm:pt>
    <dgm:pt modelId="{FDCECC2E-56CF-444D-BF92-B08E9172F655}">
      <dgm:prSet phldrT="[Texto]" custT="1"/>
      <dgm:spPr/>
      <dgm:t>
        <a:bodyPr/>
        <a:lstStyle/>
        <a:p>
          <a:r>
            <a:rPr lang="pt-BR" sz="1200" b="1" i="1" dirty="0"/>
            <a:t>Instrução</a:t>
          </a:r>
          <a:endParaRPr lang="pt-BR" sz="1200" dirty="0"/>
        </a:p>
      </dgm:t>
    </dgm:pt>
    <dgm:pt modelId="{FF007F2F-EBFB-402C-ADB0-80897E7A5625}" type="parTrans" cxnId="{EB2C7D05-EF63-4C34-B297-CF10C9AD7D2F}">
      <dgm:prSet/>
      <dgm:spPr/>
      <dgm:t>
        <a:bodyPr/>
        <a:lstStyle/>
        <a:p>
          <a:endParaRPr lang="pt-BR"/>
        </a:p>
      </dgm:t>
    </dgm:pt>
    <dgm:pt modelId="{159421A4-9BD6-49A1-916C-9D1A92C9744F}" type="sibTrans" cxnId="{EB2C7D05-EF63-4C34-B297-CF10C9AD7D2F}">
      <dgm:prSet/>
      <dgm:spPr/>
      <dgm:t>
        <a:bodyPr/>
        <a:lstStyle/>
        <a:p>
          <a:endParaRPr lang="pt-BR"/>
        </a:p>
      </dgm:t>
    </dgm:pt>
    <dgm:pt modelId="{FA69E008-ECBD-4520-A6B1-DD472CBEAF16}">
      <dgm:prSet phldrT="[Texto]" custT="1"/>
      <dgm:spPr/>
      <dgm:t>
        <a:bodyPr/>
        <a:lstStyle/>
        <a:p>
          <a:r>
            <a:rPr lang="pt-BR" sz="1200" b="1" i="1" dirty="0"/>
            <a:t>Defesa</a:t>
          </a:r>
          <a:endParaRPr lang="pt-BR" sz="1200" dirty="0"/>
        </a:p>
      </dgm:t>
    </dgm:pt>
    <dgm:pt modelId="{81F72997-65B4-4D8A-A8F1-81A26E4B6025}" type="parTrans" cxnId="{505C4B2E-16CE-4F5E-8A41-044BB08ADF82}">
      <dgm:prSet/>
      <dgm:spPr/>
      <dgm:t>
        <a:bodyPr/>
        <a:lstStyle/>
        <a:p>
          <a:endParaRPr lang="pt-BR"/>
        </a:p>
      </dgm:t>
    </dgm:pt>
    <dgm:pt modelId="{85E18D97-60C8-43A7-9D7D-E53166A185B6}" type="sibTrans" cxnId="{505C4B2E-16CE-4F5E-8A41-044BB08ADF82}">
      <dgm:prSet/>
      <dgm:spPr/>
      <dgm:t>
        <a:bodyPr/>
        <a:lstStyle/>
        <a:p>
          <a:endParaRPr lang="pt-BR"/>
        </a:p>
      </dgm:t>
    </dgm:pt>
    <dgm:pt modelId="{15B5092A-2DAA-4876-A762-413BAF256A99}">
      <dgm:prSet phldrT="[Texto]" custT="1"/>
      <dgm:spPr/>
      <dgm:t>
        <a:bodyPr/>
        <a:lstStyle/>
        <a:p>
          <a:r>
            <a:rPr lang="pt-BR" sz="1200" b="1" i="1" dirty="0"/>
            <a:t>Relatório</a:t>
          </a:r>
          <a:endParaRPr lang="pt-BR" sz="1200" dirty="0"/>
        </a:p>
      </dgm:t>
    </dgm:pt>
    <dgm:pt modelId="{0441347B-DE13-4D4C-A88E-AD379129DF0A}" type="parTrans" cxnId="{A86204C0-5FD8-4016-BD55-0032D0DEBF47}">
      <dgm:prSet/>
      <dgm:spPr/>
      <dgm:t>
        <a:bodyPr/>
        <a:lstStyle/>
        <a:p>
          <a:endParaRPr lang="pt-BR"/>
        </a:p>
      </dgm:t>
    </dgm:pt>
    <dgm:pt modelId="{7E25CF6D-0A1E-487A-8374-DED3FB11419A}" type="sibTrans" cxnId="{A86204C0-5FD8-4016-BD55-0032D0DEBF47}">
      <dgm:prSet/>
      <dgm:spPr/>
      <dgm:t>
        <a:bodyPr/>
        <a:lstStyle/>
        <a:p>
          <a:endParaRPr lang="pt-BR"/>
        </a:p>
      </dgm:t>
    </dgm:pt>
    <dgm:pt modelId="{F9BEB900-2ACF-4D32-A8F6-2361CA56722E}" type="pres">
      <dgm:prSet presAssocID="{C2EC325F-2022-4EFB-9E7B-F1F30EFE9D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240F8D-84BE-4F1E-B4E5-55608CBEF579}" type="pres">
      <dgm:prSet presAssocID="{12756A38-BE91-4ED2-BD79-5C82F7BB59C2}" presName="root1" presStyleCnt="0"/>
      <dgm:spPr/>
    </dgm:pt>
    <dgm:pt modelId="{C8FD9AF2-4320-406E-9FBC-612EBBF155C3}" type="pres">
      <dgm:prSet presAssocID="{12756A38-BE91-4ED2-BD79-5C82F7BB59C2}" presName="LevelOneTextNode" presStyleLbl="node0" presStyleIdx="0" presStyleCnt="1">
        <dgm:presLayoutVars>
          <dgm:chPref val="3"/>
        </dgm:presLayoutVars>
      </dgm:prSet>
      <dgm:spPr/>
    </dgm:pt>
    <dgm:pt modelId="{29402909-320D-414D-82AE-52B162B57C36}" type="pres">
      <dgm:prSet presAssocID="{12756A38-BE91-4ED2-BD79-5C82F7BB59C2}" presName="level2hierChild" presStyleCnt="0"/>
      <dgm:spPr/>
    </dgm:pt>
    <dgm:pt modelId="{3E85DF80-7970-45B5-A289-3E9BD5BA2E85}" type="pres">
      <dgm:prSet presAssocID="{FF007F2F-EBFB-402C-ADB0-80897E7A5625}" presName="conn2-1" presStyleLbl="parChTrans1D2" presStyleIdx="0" presStyleCnt="3"/>
      <dgm:spPr/>
    </dgm:pt>
    <dgm:pt modelId="{7047D694-FCF7-40F3-9156-C7B302B898F2}" type="pres">
      <dgm:prSet presAssocID="{FF007F2F-EBFB-402C-ADB0-80897E7A5625}" presName="connTx" presStyleLbl="parChTrans1D2" presStyleIdx="0" presStyleCnt="3"/>
      <dgm:spPr/>
    </dgm:pt>
    <dgm:pt modelId="{41235246-45CA-4B4F-A2B4-613A34E67835}" type="pres">
      <dgm:prSet presAssocID="{FDCECC2E-56CF-444D-BF92-B08E9172F655}" presName="root2" presStyleCnt="0"/>
      <dgm:spPr/>
    </dgm:pt>
    <dgm:pt modelId="{4E3336DA-79AC-4A41-8EFB-A5AD15AB2583}" type="pres">
      <dgm:prSet presAssocID="{FDCECC2E-56CF-444D-BF92-B08E9172F655}" presName="LevelTwoTextNode" presStyleLbl="node2" presStyleIdx="0" presStyleCnt="3">
        <dgm:presLayoutVars>
          <dgm:chPref val="3"/>
        </dgm:presLayoutVars>
      </dgm:prSet>
      <dgm:spPr/>
    </dgm:pt>
    <dgm:pt modelId="{0238E986-7565-4CFA-8CE8-B44163C8374D}" type="pres">
      <dgm:prSet presAssocID="{FDCECC2E-56CF-444D-BF92-B08E9172F655}" presName="level3hierChild" presStyleCnt="0"/>
      <dgm:spPr/>
    </dgm:pt>
    <dgm:pt modelId="{1312A214-48B8-4688-95A4-1A81A909C8A1}" type="pres">
      <dgm:prSet presAssocID="{81F72997-65B4-4D8A-A8F1-81A26E4B6025}" presName="conn2-1" presStyleLbl="parChTrans1D2" presStyleIdx="1" presStyleCnt="3"/>
      <dgm:spPr/>
    </dgm:pt>
    <dgm:pt modelId="{819D9697-6539-470B-8463-62567A5EA87B}" type="pres">
      <dgm:prSet presAssocID="{81F72997-65B4-4D8A-A8F1-81A26E4B6025}" presName="connTx" presStyleLbl="parChTrans1D2" presStyleIdx="1" presStyleCnt="3"/>
      <dgm:spPr/>
    </dgm:pt>
    <dgm:pt modelId="{A8C89769-F754-4346-BD34-58B91CAB5486}" type="pres">
      <dgm:prSet presAssocID="{FA69E008-ECBD-4520-A6B1-DD472CBEAF16}" presName="root2" presStyleCnt="0"/>
      <dgm:spPr/>
    </dgm:pt>
    <dgm:pt modelId="{EE94B6CB-F263-4861-87A6-F189A837A8C1}" type="pres">
      <dgm:prSet presAssocID="{FA69E008-ECBD-4520-A6B1-DD472CBEAF16}" presName="LevelTwoTextNode" presStyleLbl="node2" presStyleIdx="1" presStyleCnt="3">
        <dgm:presLayoutVars>
          <dgm:chPref val="3"/>
        </dgm:presLayoutVars>
      </dgm:prSet>
      <dgm:spPr/>
    </dgm:pt>
    <dgm:pt modelId="{B3A66A06-54D0-4582-A094-D1D010EFD230}" type="pres">
      <dgm:prSet presAssocID="{FA69E008-ECBD-4520-A6B1-DD472CBEAF16}" presName="level3hierChild" presStyleCnt="0"/>
      <dgm:spPr/>
    </dgm:pt>
    <dgm:pt modelId="{A5E31CA0-CD60-4A30-9638-68B2A3CDE3FF}" type="pres">
      <dgm:prSet presAssocID="{0441347B-DE13-4D4C-A88E-AD379129DF0A}" presName="conn2-1" presStyleLbl="parChTrans1D2" presStyleIdx="2" presStyleCnt="3"/>
      <dgm:spPr/>
    </dgm:pt>
    <dgm:pt modelId="{C1A8D967-3982-4590-8E0C-DE9F174FE8BF}" type="pres">
      <dgm:prSet presAssocID="{0441347B-DE13-4D4C-A88E-AD379129DF0A}" presName="connTx" presStyleLbl="parChTrans1D2" presStyleIdx="2" presStyleCnt="3"/>
      <dgm:spPr/>
    </dgm:pt>
    <dgm:pt modelId="{1CAB059C-53E7-4B21-9FF6-0E97B52F24DB}" type="pres">
      <dgm:prSet presAssocID="{15B5092A-2DAA-4876-A762-413BAF256A99}" presName="root2" presStyleCnt="0"/>
      <dgm:spPr/>
    </dgm:pt>
    <dgm:pt modelId="{0F01088E-7EF8-471E-941A-89BD0BBF23C4}" type="pres">
      <dgm:prSet presAssocID="{15B5092A-2DAA-4876-A762-413BAF256A99}" presName="LevelTwoTextNode" presStyleLbl="node2" presStyleIdx="2" presStyleCnt="3">
        <dgm:presLayoutVars>
          <dgm:chPref val="3"/>
        </dgm:presLayoutVars>
      </dgm:prSet>
      <dgm:spPr/>
    </dgm:pt>
    <dgm:pt modelId="{DB580418-92FB-413C-93DD-57B08F123C3D}" type="pres">
      <dgm:prSet presAssocID="{15B5092A-2DAA-4876-A762-413BAF256A99}" presName="level3hierChild" presStyleCnt="0"/>
      <dgm:spPr/>
    </dgm:pt>
  </dgm:ptLst>
  <dgm:cxnLst>
    <dgm:cxn modelId="{EB2C7D05-EF63-4C34-B297-CF10C9AD7D2F}" srcId="{12756A38-BE91-4ED2-BD79-5C82F7BB59C2}" destId="{FDCECC2E-56CF-444D-BF92-B08E9172F655}" srcOrd="0" destOrd="0" parTransId="{FF007F2F-EBFB-402C-ADB0-80897E7A5625}" sibTransId="{159421A4-9BD6-49A1-916C-9D1A92C9744F}"/>
    <dgm:cxn modelId="{505C4B2E-16CE-4F5E-8A41-044BB08ADF82}" srcId="{12756A38-BE91-4ED2-BD79-5C82F7BB59C2}" destId="{FA69E008-ECBD-4520-A6B1-DD472CBEAF16}" srcOrd="1" destOrd="0" parTransId="{81F72997-65B4-4D8A-A8F1-81A26E4B6025}" sibTransId="{85E18D97-60C8-43A7-9D7D-E53166A185B6}"/>
    <dgm:cxn modelId="{CDFDFE35-EF43-4EB1-9CCA-832BD63D0CD9}" type="presOf" srcId="{FA69E008-ECBD-4520-A6B1-DD472CBEAF16}" destId="{EE94B6CB-F263-4861-87A6-F189A837A8C1}" srcOrd="0" destOrd="0" presId="urn:microsoft.com/office/officeart/2008/layout/HorizontalMultiLevelHierarchy"/>
    <dgm:cxn modelId="{42794938-BA4A-4318-B586-635A892E46AA}" type="presOf" srcId="{0441347B-DE13-4D4C-A88E-AD379129DF0A}" destId="{A5E31CA0-CD60-4A30-9638-68B2A3CDE3FF}" srcOrd="0" destOrd="0" presId="urn:microsoft.com/office/officeart/2008/layout/HorizontalMultiLevelHierarchy"/>
    <dgm:cxn modelId="{BA8CE48C-345A-4F6B-B02E-8A175F49D2F8}" type="presOf" srcId="{81F72997-65B4-4D8A-A8F1-81A26E4B6025}" destId="{1312A214-48B8-4688-95A4-1A81A909C8A1}" srcOrd="0" destOrd="0" presId="urn:microsoft.com/office/officeart/2008/layout/HorizontalMultiLevelHierarchy"/>
    <dgm:cxn modelId="{6046248E-8C01-448B-9B70-9787295134D9}" type="presOf" srcId="{0441347B-DE13-4D4C-A88E-AD379129DF0A}" destId="{C1A8D967-3982-4590-8E0C-DE9F174FE8BF}" srcOrd="1" destOrd="0" presId="urn:microsoft.com/office/officeart/2008/layout/HorizontalMultiLevelHierarchy"/>
    <dgm:cxn modelId="{DBD8BBA2-E3CE-4B3F-92F9-566BA56F2F8F}" type="presOf" srcId="{FDCECC2E-56CF-444D-BF92-B08E9172F655}" destId="{4E3336DA-79AC-4A41-8EFB-A5AD15AB2583}" srcOrd="0" destOrd="0" presId="urn:microsoft.com/office/officeart/2008/layout/HorizontalMultiLevelHierarchy"/>
    <dgm:cxn modelId="{559A11BE-A2C7-4DB8-AEA0-639C20941EB7}" type="presOf" srcId="{81F72997-65B4-4D8A-A8F1-81A26E4B6025}" destId="{819D9697-6539-470B-8463-62567A5EA87B}" srcOrd="1" destOrd="0" presId="urn:microsoft.com/office/officeart/2008/layout/HorizontalMultiLevelHierarchy"/>
    <dgm:cxn modelId="{A86204C0-5FD8-4016-BD55-0032D0DEBF47}" srcId="{12756A38-BE91-4ED2-BD79-5C82F7BB59C2}" destId="{15B5092A-2DAA-4876-A762-413BAF256A99}" srcOrd="2" destOrd="0" parTransId="{0441347B-DE13-4D4C-A88E-AD379129DF0A}" sibTransId="{7E25CF6D-0A1E-487A-8374-DED3FB11419A}"/>
    <dgm:cxn modelId="{C6AFD1C0-1DD6-4AD3-910C-18615EAAB020}" srcId="{C2EC325F-2022-4EFB-9E7B-F1F30EFE9DCE}" destId="{12756A38-BE91-4ED2-BD79-5C82F7BB59C2}" srcOrd="0" destOrd="0" parTransId="{1002C67B-73B9-4FC4-B8EF-1535B49C8142}" sibTransId="{FE22A9F2-FC8E-455B-A0B3-6021DC1F625E}"/>
    <dgm:cxn modelId="{AC89EFD8-1936-483B-9E41-4943F762E2EF}" type="presOf" srcId="{FF007F2F-EBFB-402C-ADB0-80897E7A5625}" destId="{3E85DF80-7970-45B5-A289-3E9BD5BA2E85}" srcOrd="0" destOrd="0" presId="urn:microsoft.com/office/officeart/2008/layout/HorizontalMultiLevelHierarchy"/>
    <dgm:cxn modelId="{6E8B53DC-0F03-40C7-BE3D-945584F2221A}" type="presOf" srcId="{FF007F2F-EBFB-402C-ADB0-80897E7A5625}" destId="{7047D694-FCF7-40F3-9156-C7B302B898F2}" srcOrd="1" destOrd="0" presId="urn:microsoft.com/office/officeart/2008/layout/HorizontalMultiLevelHierarchy"/>
    <dgm:cxn modelId="{FFAD22E8-8AED-4949-8F35-203669B57564}" type="presOf" srcId="{15B5092A-2DAA-4876-A762-413BAF256A99}" destId="{0F01088E-7EF8-471E-941A-89BD0BBF23C4}" srcOrd="0" destOrd="0" presId="urn:microsoft.com/office/officeart/2008/layout/HorizontalMultiLevelHierarchy"/>
    <dgm:cxn modelId="{34C89EEF-4A19-4BF4-9A9D-146EEAF5C6DE}" type="presOf" srcId="{12756A38-BE91-4ED2-BD79-5C82F7BB59C2}" destId="{C8FD9AF2-4320-406E-9FBC-612EBBF155C3}" srcOrd="0" destOrd="0" presId="urn:microsoft.com/office/officeart/2008/layout/HorizontalMultiLevelHierarchy"/>
    <dgm:cxn modelId="{F4E846F3-5A67-41B4-80D6-C03BF1EA4D65}" type="presOf" srcId="{C2EC325F-2022-4EFB-9E7B-F1F30EFE9DCE}" destId="{F9BEB900-2ACF-4D32-A8F6-2361CA56722E}" srcOrd="0" destOrd="0" presId="urn:microsoft.com/office/officeart/2008/layout/HorizontalMultiLevelHierarchy"/>
    <dgm:cxn modelId="{26B3EB5E-FEC2-4D4A-A16D-A8E3A8B5C9FF}" type="presParOf" srcId="{F9BEB900-2ACF-4D32-A8F6-2361CA56722E}" destId="{55240F8D-84BE-4F1E-B4E5-55608CBEF579}" srcOrd="0" destOrd="0" presId="urn:microsoft.com/office/officeart/2008/layout/HorizontalMultiLevelHierarchy"/>
    <dgm:cxn modelId="{E7191C2C-6000-4260-A050-01977ABA11CA}" type="presParOf" srcId="{55240F8D-84BE-4F1E-B4E5-55608CBEF579}" destId="{C8FD9AF2-4320-406E-9FBC-612EBBF155C3}" srcOrd="0" destOrd="0" presId="urn:microsoft.com/office/officeart/2008/layout/HorizontalMultiLevelHierarchy"/>
    <dgm:cxn modelId="{B254C64E-F2C9-4171-A9CA-661331E26EC7}" type="presParOf" srcId="{55240F8D-84BE-4F1E-B4E5-55608CBEF579}" destId="{29402909-320D-414D-82AE-52B162B57C36}" srcOrd="1" destOrd="0" presId="urn:microsoft.com/office/officeart/2008/layout/HorizontalMultiLevelHierarchy"/>
    <dgm:cxn modelId="{A1C363B1-3093-4BE4-853A-3BD2F1BB9FC6}" type="presParOf" srcId="{29402909-320D-414D-82AE-52B162B57C36}" destId="{3E85DF80-7970-45B5-A289-3E9BD5BA2E85}" srcOrd="0" destOrd="0" presId="urn:microsoft.com/office/officeart/2008/layout/HorizontalMultiLevelHierarchy"/>
    <dgm:cxn modelId="{313A1BCC-5482-4E8D-A7E0-C6EAF9109847}" type="presParOf" srcId="{3E85DF80-7970-45B5-A289-3E9BD5BA2E85}" destId="{7047D694-FCF7-40F3-9156-C7B302B898F2}" srcOrd="0" destOrd="0" presId="urn:microsoft.com/office/officeart/2008/layout/HorizontalMultiLevelHierarchy"/>
    <dgm:cxn modelId="{570C414E-6D5C-4735-ACB0-C800DB7BAA80}" type="presParOf" srcId="{29402909-320D-414D-82AE-52B162B57C36}" destId="{41235246-45CA-4B4F-A2B4-613A34E67835}" srcOrd="1" destOrd="0" presId="urn:microsoft.com/office/officeart/2008/layout/HorizontalMultiLevelHierarchy"/>
    <dgm:cxn modelId="{650B0A92-199C-473D-A8BB-B1738EA95857}" type="presParOf" srcId="{41235246-45CA-4B4F-A2B4-613A34E67835}" destId="{4E3336DA-79AC-4A41-8EFB-A5AD15AB2583}" srcOrd="0" destOrd="0" presId="urn:microsoft.com/office/officeart/2008/layout/HorizontalMultiLevelHierarchy"/>
    <dgm:cxn modelId="{F4F325FB-5788-417B-9D0C-B95537BAB323}" type="presParOf" srcId="{41235246-45CA-4B4F-A2B4-613A34E67835}" destId="{0238E986-7565-4CFA-8CE8-B44163C8374D}" srcOrd="1" destOrd="0" presId="urn:microsoft.com/office/officeart/2008/layout/HorizontalMultiLevelHierarchy"/>
    <dgm:cxn modelId="{32DCC15D-8C52-444D-A07E-7999F41356EA}" type="presParOf" srcId="{29402909-320D-414D-82AE-52B162B57C36}" destId="{1312A214-48B8-4688-95A4-1A81A909C8A1}" srcOrd="2" destOrd="0" presId="urn:microsoft.com/office/officeart/2008/layout/HorizontalMultiLevelHierarchy"/>
    <dgm:cxn modelId="{FC50E191-9C0F-481C-A725-3E177BA1A82D}" type="presParOf" srcId="{1312A214-48B8-4688-95A4-1A81A909C8A1}" destId="{819D9697-6539-470B-8463-62567A5EA87B}" srcOrd="0" destOrd="0" presId="urn:microsoft.com/office/officeart/2008/layout/HorizontalMultiLevelHierarchy"/>
    <dgm:cxn modelId="{7E4BAA57-F234-45FE-A2CD-95DCB3751A59}" type="presParOf" srcId="{29402909-320D-414D-82AE-52B162B57C36}" destId="{A8C89769-F754-4346-BD34-58B91CAB5486}" srcOrd="3" destOrd="0" presId="urn:microsoft.com/office/officeart/2008/layout/HorizontalMultiLevelHierarchy"/>
    <dgm:cxn modelId="{82F024E7-EB69-42E2-9B47-0CBE17ECAC95}" type="presParOf" srcId="{A8C89769-F754-4346-BD34-58B91CAB5486}" destId="{EE94B6CB-F263-4861-87A6-F189A837A8C1}" srcOrd="0" destOrd="0" presId="urn:microsoft.com/office/officeart/2008/layout/HorizontalMultiLevelHierarchy"/>
    <dgm:cxn modelId="{99B2E7DD-F683-4C93-A51E-41B4A94FF716}" type="presParOf" srcId="{A8C89769-F754-4346-BD34-58B91CAB5486}" destId="{B3A66A06-54D0-4582-A094-D1D010EFD230}" srcOrd="1" destOrd="0" presId="urn:microsoft.com/office/officeart/2008/layout/HorizontalMultiLevelHierarchy"/>
    <dgm:cxn modelId="{DDB0AAA0-E281-422D-92FD-0C4BCF7CBE74}" type="presParOf" srcId="{29402909-320D-414D-82AE-52B162B57C36}" destId="{A5E31CA0-CD60-4A30-9638-68B2A3CDE3FF}" srcOrd="4" destOrd="0" presId="urn:microsoft.com/office/officeart/2008/layout/HorizontalMultiLevelHierarchy"/>
    <dgm:cxn modelId="{507CDF9E-B54B-4C8C-AB9E-7F2F3ADBEB78}" type="presParOf" srcId="{A5E31CA0-CD60-4A30-9638-68B2A3CDE3FF}" destId="{C1A8D967-3982-4590-8E0C-DE9F174FE8BF}" srcOrd="0" destOrd="0" presId="urn:microsoft.com/office/officeart/2008/layout/HorizontalMultiLevelHierarchy"/>
    <dgm:cxn modelId="{B0B01411-2C1E-47C0-AA1F-F0EC9CCE9048}" type="presParOf" srcId="{29402909-320D-414D-82AE-52B162B57C36}" destId="{1CAB059C-53E7-4B21-9FF6-0E97B52F24DB}" srcOrd="5" destOrd="0" presId="urn:microsoft.com/office/officeart/2008/layout/HorizontalMultiLevelHierarchy"/>
    <dgm:cxn modelId="{143BE1B6-CC11-455D-A09F-118ED6509B75}" type="presParOf" srcId="{1CAB059C-53E7-4B21-9FF6-0E97B52F24DB}" destId="{0F01088E-7EF8-471E-941A-89BD0BBF23C4}" srcOrd="0" destOrd="0" presId="urn:microsoft.com/office/officeart/2008/layout/HorizontalMultiLevelHierarchy"/>
    <dgm:cxn modelId="{607685F3-CEFC-4C20-843F-575D9DA1E371}" type="presParOf" srcId="{1CAB059C-53E7-4B21-9FF6-0E97B52F24DB}" destId="{DB580418-92FB-413C-93DD-57B08F123C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0C7A1-852D-4C13-8D62-B6E162249C4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EF4FC-96D4-4BE3-B160-A3B73AF85AF7}">
      <dgm:prSet phldrT="[Texto]" phldr="0"/>
      <dgm:spPr/>
      <dgm:t>
        <a:bodyPr/>
        <a:lstStyle/>
        <a:p>
          <a:r>
            <a:rPr lang="pt-BR" dirty="0"/>
            <a:t>Poder Judiciário?</a:t>
          </a:r>
        </a:p>
      </dgm:t>
    </dgm:pt>
    <dgm:pt modelId="{08E9A808-6A32-43A6-AD53-597069EADBB0}" type="parTrans" cxnId="{1DB6FEDD-1E25-475F-B6AB-305B33735894}">
      <dgm:prSet/>
      <dgm:spPr/>
      <dgm:t>
        <a:bodyPr/>
        <a:lstStyle/>
        <a:p>
          <a:endParaRPr lang="pt-BR"/>
        </a:p>
      </dgm:t>
    </dgm:pt>
    <dgm:pt modelId="{25707534-EDF3-47BA-B315-D418F0183347}" type="sibTrans" cxnId="{1DB6FEDD-1E25-475F-B6AB-305B33735894}">
      <dgm:prSet/>
      <dgm:spPr/>
      <dgm:t>
        <a:bodyPr/>
        <a:lstStyle/>
        <a:p>
          <a:endParaRPr lang="pt-BR"/>
        </a:p>
      </dgm:t>
    </dgm:pt>
    <dgm:pt modelId="{F3487D86-886E-4CDD-9A81-6F0D8BA9DDC6}">
      <dgm:prSet phldrT="[Texto]" phldr="0"/>
      <dgm:spPr/>
      <dgm:t>
        <a:bodyPr/>
        <a:lstStyle/>
        <a:p>
          <a:r>
            <a:rPr lang="pt-BR" dirty="0"/>
            <a:t>Controlar legalidade do PAD</a:t>
          </a:r>
        </a:p>
      </dgm:t>
    </dgm:pt>
    <dgm:pt modelId="{63F25D84-08E7-44D8-A1D7-5E48AD1F0BCB}" type="parTrans" cxnId="{C1D4536E-D531-421C-BA79-81F7C67899CC}">
      <dgm:prSet/>
      <dgm:spPr/>
      <dgm:t>
        <a:bodyPr/>
        <a:lstStyle/>
        <a:p>
          <a:endParaRPr lang="pt-BR"/>
        </a:p>
      </dgm:t>
    </dgm:pt>
    <dgm:pt modelId="{EFC9B8F3-E26E-4A15-A343-930D83B8C842}" type="sibTrans" cxnId="{C1D4536E-D531-421C-BA79-81F7C67899CC}">
      <dgm:prSet/>
      <dgm:spPr/>
      <dgm:t>
        <a:bodyPr/>
        <a:lstStyle/>
        <a:p>
          <a:endParaRPr lang="pt-BR"/>
        </a:p>
      </dgm:t>
    </dgm:pt>
    <dgm:pt modelId="{E846A346-88FF-4214-BB8F-4BAF39D9AE08}">
      <dgm:prSet phldrT="[Texto]" phldr="0"/>
      <dgm:spPr/>
      <dgm:t>
        <a:bodyPr/>
        <a:lstStyle/>
        <a:p>
          <a:r>
            <a:rPr lang="pt-BR" dirty="0"/>
            <a:t>Anular atos ilegais</a:t>
          </a:r>
        </a:p>
      </dgm:t>
    </dgm:pt>
    <dgm:pt modelId="{7AF1718A-8737-4625-B8C3-24BAC327BEB7}" type="parTrans" cxnId="{DE8B5487-59F7-41DA-B34C-DD7D15C3A51B}">
      <dgm:prSet/>
      <dgm:spPr/>
      <dgm:t>
        <a:bodyPr/>
        <a:lstStyle/>
        <a:p>
          <a:endParaRPr lang="pt-BR"/>
        </a:p>
      </dgm:t>
    </dgm:pt>
    <dgm:pt modelId="{AE266133-675C-4748-8FC3-F7751512420A}" type="sibTrans" cxnId="{DE8B5487-59F7-41DA-B34C-DD7D15C3A51B}">
      <dgm:prSet/>
      <dgm:spPr/>
      <dgm:t>
        <a:bodyPr/>
        <a:lstStyle/>
        <a:p>
          <a:endParaRPr lang="pt-BR"/>
        </a:p>
      </dgm:t>
    </dgm:pt>
    <dgm:pt modelId="{9F9C1852-10FE-4A2B-A99C-FC0463C4FBC1}">
      <dgm:prSet phldrT="[Texto]" phldr="0"/>
      <dgm:spPr/>
      <dgm:t>
        <a:bodyPr/>
        <a:lstStyle/>
        <a:p>
          <a:r>
            <a:rPr lang="pt-BR" dirty="0"/>
            <a:t>Não Pode?</a:t>
          </a:r>
        </a:p>
      </dgm:t>
    </dgm:pt>
    <dgm:pt modelId="{5C40461D-7A41-473A-B216-E7E6EC15865B}" type="parTrans" cxnId="{F6B89B93-BFBE-4B75-A562-CEB46834710A}">
      <dgm:prSet/>
      <dgm:spPr/>
      <dgm:t>
        <a:bodyPr/>
        <a:lstStyle/>
        <a:p>
          <a:endParaRPr lang="pt-BR"/>
        </a:p>
      </dgm:t>
    </dgm:pt>
    <dgm:pt modelId="{842236F6-C035-41A6-A512-ED307FAA53B7}" type="sibTrans" cxnId="{F6B89B93-BFBE-4B75-A562-CEB46834710A}">
      <dgm:prSet/>
      <dgm:spPr/>
      <dgm:t>
        <a:bodyPr/>
        <a:lstStyle/>
        <a:p>
          <a:endParaRPr lang="pt-BR"/>
        </a:p>
      </dgm:t>
    </dgm:pt>
    <dgm:pt modelId="{0EABA351-8EB1-4D4D-921A-107E1CFA6ABF}">
      <dgm:prSet phldrT="[Texto]" phldr="0"/>
      <dgm:spPr/>
      <dgm:t>
        <a:bodyPr/>
        <a:lstStyle/>
        <a:p>
          <a:r>
            <a:rPr lang="pt-BR" dirty="0"/>
            <a:t>Reavaliar mérito disciplinar</a:t>
          </a:r>
        </a:p>
      </dgm:t>
    </dgm:pt>
    <dgm:pt modelId="{A2BBD36C-6589-4CD1-8A2C-CABADAF16EE2}" type="parTrans" cxnId="{42423230-7F29-43AC-87CF-56A624A22B75}">
      <dgm:prSet/>
      <dgm:spPr/>
      <dgm:t>
        <a:bodyPr/>
        <a:lstStyle/>
        <a:p>
          <a:endParaRPr lang="pt-BR"/>
        </a:p>
      </dgm:t>
    </dgm:pt>
    <dgm:pt modelId="{50D26324-F8A3-4559-87FE-44D1DF41CD52}" type="sibTrans" cxnId="{42423230-7F29-43AC-87CF-56A624A22B75}">
      <dgm:prSet/>
      <dgm:spPr/>
      <dgm:t>
        <a:bodyPr/>
        <a:lstStyle/>
        <a:p>
          <a:endParaRPr lang="pt-BR"/>
        </a:p>
      </dgm:t>
    </dgm:pt>
    <dgm:pt modelId="{B8ABF779-316D-42C3-B2A3-A9AAF291D840}">
      <dgm:prSet phldrT="[Texto]" phldr="0"/>
      <dgm:spPr/>
      <dgm:t>
        <a:bodyPr/>
        <a:lstStyle/>
        <a:p>
          <a:r>
            <a:rPr lang="pt-BR" dirty="0"/>
            <a:t>Garantir defesa/contraditório</a:t>
          </a:r>
        </a:p>
      </dgm:t>
    </dgm:pt>
    <dgm:pt modelId="{9F7B4EE9-AE5D-42D0-B9F4-E36C2FC0EDBE}" type="parTrans" cxnId="{7196597A-6496-4316-B9D3-1937193CBA2B}">
      <dgm:prSet/>
      <dgm:spPr/>
      <dgm:t>
        <a:bodyPr/>
        <a:lstStyle/>
        <a:p>
          <a:endParaRPr lang="pt-BR"/>
        </a:p>
      </dgm:t>
    </dgm:pt>
    <dgm:pt modelId="{2EBF1E02-6A83-4F4C-BBE1-939B9B0F5479}" type="sibTrans" cxnId="{7196597A-6496-4316-B9D3-1937193CBA2B}">
      <dgm:prSet/>
      <dgm:spPr/>
      <dgm:t>
        <a:bodyPr/>
        <a:lstStyle/>
        <a:p>
          <a:endParaRPr lang="pt-BR"/>
        </a:p>
      </dgm:t>
    </dgm:pt>
    <dgm:pt modelId="{6C304DE2-0306-4AE1-929C-13DCE2B3A90D}">
      <dgm:prSet phldrT="[Texto]" phldr="0"/>
      <dgm:spPr/>
      <dgm:t>
        <a:bodyPr/>
        <a:lstStyle/>
        <a:p>
          <a:r>
            <a:rPr lang="pt-BR"/>
            <a:t>Substituir a administração no julgamento</a:t>
          </a:r>
          <a:endParaRPr lang="pt-BR" dirty="0"/>
        </a:p>
      </dgm:t>
    </dgm:pt>
    <dgm:pt modelId="{08D3D024-A423-4B77-945A-0523776F5C33}" type="parTrans" cxnId="{37D8D92D-D323-4E44-BE1A-27FE5A405D7B}">
      <dgm:prSet/>
      <dgm:spPr/>
      <dgm:t>
        <a:bodyPr/>
        <a:lstStyle/>
        <a:p>
          <a:endParaRPr lang="pt-BR"/>
        </a:p>
      </dgm:t>
    </dgm:pt>
    <dgm:pt modelId="{10576205-9AE2-4983-B5EE-FD8B90EC03A0}" type="sibTrans" cxnId="{37D8D92D-D323-4E44-BE1A-27FE5A405D7B}">
      <dgm:prSet/>
      <dgm:spPr/>
      <dgm:t>
        <a:bodyPr/>
        <a:lstStyle/>
        <a:p>
          <a:endParaRPr lang="pt-BR"/>
        </a:p>
      </dgm:t>
    </dgm:pt>
    <dgm:pt modelId="{89AD7FA7-F0F9-4B87-AA1C-A3F79833E36D}">
      <dgm:prSet phldrT="[Texto]" phldr="0"/>
      <dgm:spPr/>
      <dgm:t>
        <a:bodyPr/>
        <a:lstStyle/>
        <a:p>
          <a:r>
            <a:rPr lang="pt-BR" dirty="0"/>
            <a:t>Aumentar ou alterar pena (mérito)</a:t>
          </a:r>
        </a:p>
      </dgm:t>
    </dgm:pt>
    <dgm:pt modelId="{B254CE58-853F-4413-B63A-496BC6F958AC}" type="parTrans" cxnId="{849F8FC9-7C1F-419B-A226-AF3A44E32E59}">
      <dgm:prSet/>
      <dgm:spPr/>
      <dgm:t>
        <a:bodyPr/>
        <a:lstStyle/>
        <a:p>
          <a:endParaRPr lang="pt-BR"/>
        </a:p>
      </dgm:t>
    </dgm:pt>
    <dgm:pt modelId="{CCF214CA-0F1B-452A-BBF9-DB7E2C02FF51}" type="sibTrans" cxnId="{849F8FC9-7C1F-419B-A226-AF3A44E32E59}">
      <dgm:prSet/>
      <dgm:spPr/>
      <dgm:t>
        <a:bodyPr/>
        <a:lstStyle/>
        <a:p>
          <a:endParaRPr lang="pt-BR"/>
        </a:p>
      </dgm:t>
    </dgm:pt>
    <dgm:pt modelId="{075CA41D-1F7D-4394-A5FC-46C151F0A770}" type="pres">
      <dgm:prSet presAssocID="{9780C7A1-852D-4C13-8D62-B6E162249C41}" presName="Name0" presStyleCnt="0">
        <dgm:presLayoutVars>
          <dgm:dir/>
          <dgm:animLvl val="lvl"/>
          <dgm:resizeHandles val="exact"/>
        </dgm:presLayoutVars>
      </dgm:prSet>
      <dgm:spPr/>
    </dgm:pt>
    <dgm:pt modelId="{06BF4D43-7DF6-4FA3-AF0B-4B566FB130B9}" type="pres">
      <dgm:prSet presAssocID="{346EF4FC-96D4-4BE3-B160-A3B73AF85AF7}" presName="composite" presStyleCnt="0"/>
      <dgm:spPr/>
    </dgm:pt>
    <dgm:pt modelId="{E74CACE4-5A11-4CB2-AF88-6370F66060C7}" type="pres">
      <dgm:prSet presAssocID="{346EF4FC-96D4-4BE3-B160-A3B73AF85A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567B3B9-1464-49B0-98DA-21F143C8696D}" type="pres">
      <dgm:prSet presAssocID="{346EF4FC-96D4-4BE3-B160-A3B73AF85AF7}" presName="desTx" presStyleLbl="alignAccFollowNode1" presStyleIdx="0" presStyleCnt="2">
        <dgm:presLayoutVars>
          <dgm:bulletEnabled val="1"/>
        </dgm:presLayoutVars>
      </dgm:prSet>
      <dgm:spPr/>
    </dgm:pt>
    <dgm:pt modelId="{3E4343C1-6A3E-490A-977E-C27DCCD5B0D2}" type="pres">
      <dgm:prSet presAssocID="{25707534-EDF3-47BA-B315-D418F0183347}" presName="space" presStyleCnt="0"/>
      <dgm:spPr/>
    </dgm:pt>
    <dgm:pt modelId="{60DB508D-4668-4F59-8279-A8B45DE10F5D}" type="pres">
      <dgm:prSet presAssocID="{9F9C1852-10FE-4A2B-A99C-FC0463C4FBC1}" presName="composite" presStyleCnt="0"/>
      <dgm:spPr/>
    </dgm:pt>
    <dgm:pt modelId="{2A76E919-BDC3-4FCC-9F65-66B2F75B91A3}" type="pres">
      <dgm:prSet presAssocID="{9F9C1852-10FE-4A2B-A99C-FC0463C4FBC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08F3016-D235-433A-AA8E-717FA774F4F5}" type="pres">
      <dgm:prSet presAssocID="{9F9C1852-10FE-4A2B-A99C-FC0463C4FBC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4F1061C-9D6C-461D-85C5-4BDBCBCE94A3}" type="presOf" srcId="{9F9C1852-10FE-4A2B-A99C-FC0463C4FBC1}" destId="{2A76E919-BDC3-4FCC-9F65-66B2F75B91A3}" srcOrd="0" destOrd="0" presId="urn:microsoft.com/office/officeart/2005/8/layout/hList1"/>
    <dgm:cxn modelId="{F5F6271D-08C7-4FA1-91AC-B8E02C82F8F1}" type="presOf" srcId="{0EABA351-8EB1-4D4D-921A-107E1CFA6ABF}" destId="{708F3016-D235-433A-AA8E-717FA774F4F5}" srcOrd="0" destOrd="0" presId="urn:microsoft.com/office/officeart/2005/8/layout/hList1"/>
    <dgm:cxn modelId="{1CECC72A-5DF9-4C1E-90C6-67EF687FA095}" type="presOf" srcId="{F3487D86-886E-4CDD-9A81-6F0D8BA9DDC6}" destId="{1567B3B9-1464-49B0-98DA-21F143C8696D}" srcOrd="0" destOrd="0" presId="urn:microsoft.com/office/officeart/2005/8/layout/hList1"/>
    <dgm:cxn modelId="{37D8D92D-D323-4E44-BE1A-27FE5A405D7B}" srcId="{9F9C1852-10FE-4A2B-A99C-FC0463C4FBC1}" destId="{6C304DE2-0306-4AE1-929C-13DCE2B3A90D}" srcOrd="1" destOrd="0" parTransId="{08D3D024-A423-4B77-945A-0523776F5C33}" sibTransId="{10576205-9AE2-4983-B5EE-FD8B90EC03A0}"/>
    <dgm:cxn modelId="{42423230-7F29-43AC-87CF-56A624A22B75}" srcId="{9F9C1852-10FE-4A2B-A99C-FC0463C4FBC1}" destId="{0EABA351-8EB1-4D4D-921A-107E1CFA6ABF}" srcOrd="0" destOrd="0" parTransId="{A2BBD36C-6589-4CD1-8A2C-CABADAF16EE2}" sibTransId="{50D26324-F8A3-4559-87FE-44D1DF41CD52}"/>
    <dgm:cxn modelId="{02B57A34-0DC9-44C9-BE2F-A48B9BF409E8}" type="presOf" srcId="{89AD7FA7-F0F9-4B87-AA1C-A3F79833E36D}" destId="{708F3016-D235-433A-AA8E-717FA774F4F5}" srcOrd="0" destOrd="2" presId="urn:microsoft.com/office/officeart/2005/8/layout/hList1"/>
    <dgm:cxn modelId="{AFDCB145-D214-4F4F-ACC4-96EB31733215}" type="presOf" srcId="{B8ABF779-316D-42C3-B2A3-A9AAF291D840}" destId="{1567B3B9-1464-49B0-98DA-21F143C8696D}" srcOrd="0" destOrd="2" presId="urn:microsoft.com/office/officeart/2005/8/layout/hList1"/>
    <dgm:cxn modelId="{C1D4536E-D531-421C-BA79-81F7C67899CC}" srcId="{346EF4FC-96D4-4BE3-B160-A3B73AF85AF7}" destId="{F3487D86-886E-4CDD-9A81-6F0D8BA9DDC6}" srcOrd="0" destOrd="0" parTransId="{63F25D84-08E7-44D8-A1D7-5E48AD1F0BCB}" sibTransId="{EFC9B8F3-E26E-4A15-A343-930D83B8C842}"/>
    <dgm:cxn modelId="{32B26279-DD63-4352-9E18-F9C0006F2332}" type="presOf" srcId="{6C304DE2-0306-4AE1-929C-13DCE2B3A90D}" destId="{708F3016-D235-433A-AA8E-717FA774F4F5}" srcOrd="0" destOrd="1" presId="urn:microsoft.com/office/officeart/2005/8/layout/hList1"/>
    <dgm:cxn modelId="{7196597A-6496-4316-B9D3-1937193CBA2B}" srcId="{346EF4FC-96D4-4BE3-B160-A3B73AF85AF7}" destId="{B8ABF779-316D-42C3-B2A3-A9AAF291D840}" srcOrd="2" destOrd="0" parTransId="{9F7B4EE9-AE5D-42D0-B9F4-E36C2FC0EDBE}" sibTransId="{2EBF1E02-6A83-4F4C-BBE1-939B9B0F5479}"/>
    <dgm:cxn modelId="{DE8B5487-59F7-41DA-B34C-DD7D15C3A51B}" srcId="{346EF4FC-96D4-4BE3-B160-A3B73AF85AF7}" destId="{E846A346-88FF-4214-BB8F-4BAF39D9AE08}" srcOrd="1" destOrd="0" parTransId="{7AF1718A-8737-4625-B8C3-24BAC327BEB7}" sibTransId="{AE266133-675C-4748-8FC3-F7751512420A}"/>
    <dgm:cxn modelId="{F6B89B93-BFBE-4B75-A562-CEB46834710A}" srcId="{9780C7A1-852D-4C13-8D62-B6E162249C41}" destId="{9F9C1852-10FE-4A2B-A99C-FC0463C4FBC1}" srcOrd="1" destOrd="0" parTransId="{5C40461D-7A41-473A-B216-E7E6EC15865B}" sibTransId="{842236F6-C035-41A6-A512-ED307FAA53B7}"/>
    <dgm:cxn modelId="{0A5E269F-77F4-4C8E-A2D7-D90CAD351558}" type="presOf" srcId="{9780C7A1-852D-4C13-8D62-B6E162249C41}" destId="{075CA41D-1F7D-4394-A5FC-46C151F0A770}" srcOrd="0" destOrd="0" presId="urn:microsoft.com/office/officeart/2005/8/layout/hList1"/>
    <dgm:cxn modelId="{0A9B27C4-5453-4E41-A059-4DEE51F58B3D}" type="presOf" srcId="{346EF4FC-96D4-4BE3-B160-A3B73AF85AF7}" destId="{E74CACE4-5A11-4CB2-AF88-6370F66060C7}" srcOrd="0" destOrd="0" presId="urn:microsoft.com/office/officeart/2005/8/layout/hList1"/>
    <dgm:cxn modelId="{849F8FC9-7C1F-419B-A226-AF3A44E32E59}" srcId="{9F9C1852-10FE-4A2B-A99C-FC0463C4FBC1}" destId="{89AD7FA7-F0F9-4B87-AA1C-A3F79833E36D}" srcOrd="2" destOrd="0" parTransId="{B254CE58-853F-4413-B63A-496BC6F958AC}" sibTransId="{CCF214CA-0F1B-452A-BBF9-DB7E2C02FF51}"/>
    <dgm:cxn modelId="{96CFCCD9-CD10-42E2-B163-CEF1DA429A7F}" type="presOf" srcId="{E846A346-88FF-4214-BB8F-4BAF39D9AE08}" destId="{1567B3B9-1464-49B0-98DA-21F143C8696D}" srcOrd="0" destOrd="1" presId="urn:microsoft.com/office/officeart/2005/8/layout/hList1"/>
    <dgm:cxn modelId="{1DB6FEDD-1E25-475F-B6AB-305B33735894}" srcId="{9780C7A1-852D-4C13-8D62-B6E162249C41}" destId="{346EF4FC-96D4-4BE3-B160-A3B73AF85AF7}" srcOrd="0" destOrd="0" parTransId="{08E9A808-6A32-43A6-AD53-597069EADBB0}" sibTransId="{25707534-EDF3-47BA-B315-D418F0183347}"/>
    <dgm:cxn modelId="{820C0617-85CB-4E9C-94A3-9DE69323FC24}" type="presParOf" srcId="{075CA41D-1F7D-4394-A5FC-46C151F0A770}" destId="{06BF4D43-7DF6-4FA3-AF0B-4B566FB130B9}" srcOrd="0" destOrd="0" presId="urn:microsoft.com/office/officeart/2005/8/layout/hList1"/>
    <dgm:cxn modelId="{989B9699-8502-4E6F-82E3-16D4F6A96451}" type="presParOf" srcId="{06BF4D43-7DF6-4FA3-AF0B-4B566FB130B9}" destId="{E74CACE4-5A11-4CB2-AF88-6370F66060C7}" srcOrd="0" destOrd="0" presId="urn:microsoft.com/office/officeart/2005/8/layout/hList1"/>
    <dgm:cxn modelId="{34C280B5-CDD4-417E-944E-43AEDC43B3F3}" type="presParOf" srcId="{06BF4D43-7DF6-4FA3-AF0B-4B566FB130B9}" destId="{1567B3B9-1464-49B0-98DA-21F143C8696D}" srcOrd="1" destOrd="0" presId="urn:microsoft.com/office/officeart/2005/8/layout/hList1"/>
    <dgm:cxn modelId="{0E64934E-1D73-4352-910C-6F533F9A5DED}" type="presParOf" srcId="{075CA41D-1F7D-4394-A5FC-46C151F0A770}" destId="{3E4343C1-6A3E-490A-977E-C27DCCD5B0D2}" srcOrd="1" destOrd="0" presId="urn:microsoft.com/office/officeart/2005/8/layout/hList1"/>
    <dgm:cxn modelId="{055F9A8E-8A76-45BB-94C9-1B83EDB299B1}" type="presParOf" srcId="{075CA41D-1F7D-4394-A5FC-46C151F0A770}" destId="{60DB508D-4668-4F59-8279-A8B45DE10F5D}" srcOrd="2" destOrd="0" presId="urn:microsoft.com/office/officeart/2005/8/layout/hList1"/>
    <dgm:cxn modelId="{C1BE5808-459E-4517-8947-70AB7214A991}" type="presParOf" srcId="{60DB508D-4668-4F59-8279-A8B45DE10F5D}" destId="{2A76E919-BDC3-4FCC-9F65-66B2F75B91A3}" srcOrd="0" destOrd="0" presId="urn:microsoft.com/office/officeart/2005/8/layout/hList1"/>
    <dgm:cxn modelId="{DC49F0CD-0672-4736-A08D-F29D90D6C748}" type="presParOf" srcId="{60DB508D-4668-4F59-8279-A8B45DE10F5D}" destId="{708F3016-D235-433A-AA8E-717FA774F4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31CA0-CD60-4A30-9638-68B2A3CDE3FF}">
      <dsp:nvSpPr>
        <dsp:cNvPr id="0" name=""/>
        <dsp:cNvSpPr/>
      </dsp:nvSpPr>
      <dsp:spPr>
        <a:xfrm>
          <a:off x="1245193" y="1782147"/>
          <a:ext cx="444253" cy="84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26" y="0"/>
              </a:lnTo>
              <a:lnTo>
                <a:pt x="222126" y="846519"/>
              </a:lnTo>
              <a:lnTo>
                <a:pt x="444253" y="846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443419" y="2181506"/>
        <a:ext cx="47800" cy="47800"/>
      </dsp:txXfrm>
    </dsp:sp>
    <dsp:sp modelId="{1312A214-48B8-4688-95A4-1A81A909C8A1}">
      <dsp:nvSpPr>
        <dsp:cNvPr id="0" name=""/>
        <dsp:cNvSpPr/>
      </dsp:nvSpPr>
      <dsp:spPr>
        <a:xfrm>
          <a:off x="1245193" y="1736427"/>
          <a:ext cx="444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25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456213" y="1771040"/>
        <a:ext cx="22212" cy="22212"/>
      </dsp:txXfrm>
    </dsp:sp>
    <dsp:sp modelId="{3E85DF80-7970-45B5-A289-3E9BD5BA2E85}">
      <dsp:nvSpPr>
        <dsp:cNvPr id="0" name=""/>
        <dsp:cNvSpPr/>
      </dsp:nvSpPr>
      <dsp:spPr>
        <a:xfrm>
          <a:off x="1245193" y="935627"/>
          <a:ext cx="444253" cy="846519"/>
        </a:xfrm>
        <a:custGeom>
          <a:avLst/>
          <a:gdLst/>
          <a:ahLst/>
          <a:cxnLst/>
          <a:rect l="0" t="0" r="0" b="0"/>
          <a:pathLst>
            <a:path>
              <a:moveTo>
                <a:pt x="0" y="846519"/>
              </a:moveTo>
              <a:lnTo>
                <a:pt x="222126" y="846519"/>
              </a:lnTo>
              <a:lnTo>
                <a:pt x="222126" y="0"/>
              </a:lnTo>
              <a:lnTo>
                <a:pt x="4442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443419" y="1334986"/>
        <a:ext cx="47800" cy="47800"/>
      </dsp:txXfrm>
    </dsp:sp>
    <dsp:sp modelId="{C8FD9AF2-4320-406E-9FBC-612EBBF155C3}">
      <dsp:nvSpPr>
        <dsp:cNvPr id="0" name=""/>
        <dsp:cNvSpPr/>
      </dsp:nvSpPr>
      <dsp:spPr>
        <a:xfrm rot="16200000">
          <a:off x="-875561" y="1443539"/>
          <a:ext cx="3564294" cy="677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FASE DO INQUÉRITO NO PAD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-875561" y="1443539"/>
        <a:ext cx="3564294" cy="677215"/>
      </dsp:txXfrm>
    </dsp:sp>
    <dsp:sp modelId="{4E3336DA-79AC-4A41-8EFB-A5AD15AB2583}">
      <dsp:nvSpPr>
        <dsp:cNvPr id="0" name=""/>
        <dsp:cNvSpPr/>
      </dsp:nvSpPr>
      <dsp:spPr>
        <a:xfrm>
          <a:off x="1689446" y="597019"/>
          <a:ext cx="2221268" cy="677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1" kern="1200" dirty="0"/>
            <a:t>Instrução</a:t>
          </a:r>
          <a:endParaRPr lang="pt-BR" sz="1200" kern="1200" dirty="0"/>
        </a:p>
      </dsp:txBody>
      <dsp:txXfrm>
        <a:off x="1689446" y="597019"/>
        <a:ext cx="2221268" cy="677215"/>
      </dsp:txXfrm>
    </dsp:sp>
    <dsp:sp modelId="{EE94B6CB-F263-4861-87A6-F189A837A8C1}">
      <dsp:nvSpPr>
        <dsp:cNvPr id="0" name=""/>
        <dsp:cNvSpPr/>
      </dsp:nvSpPr>
      <dsp:spPr>
        <a:xfrm>
          <a:off x="1689446" y="1443539"/>
          <a:ext cx="2221268" cy="677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1" kern="1200" dirty="0"/>
            <a:t>Defesa</a:t>
          </a:r>
          <a:endParaRPr lang="pt-BR" sz="1200" kern="1200" dirty="0"/>
        </a:p>
      </dsp:txBody>
      <dsp:txXfrm>
        <a:off x="1689446" y="1443539"/>
        <a:ext cx="2221268" cy="677215"/>
      </dsp:txXfrm>
    </dsp:sp>
    <dsp:sp modelId="{0F01088E-7EF8-471E-941A-89BD0BBF23C4}">
      <dsp:nvSpPr>
        <dsp:cNvPr id="0" name=""/>
        <dsp:cNvSpPr/>
      </dsp:nvSpPr>
      <dsp:spPr>
        <a:xfrm>
          <a:off x="1689446" y="2290058"/>
          <a:ext cx="2221268" cy="677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1" kern="1200" dirty="0"/>
            <a:t>Relatório</a:t>
          </a:r>
          <a:endParaRPr lang="pt-BR" sz="1200" kern="1200" dirty="0"/>
        </a:p>
      </dsp:txBody>
      <dsp:txXfrm>
        <a:off x="1689446" y="2290058"/>
        <a:ext cx="2221268" cy="677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CACE4-5A11-4CB2-AF88-6370F66060C7}">
      <dsp:nvSpPr>
        <dsp:cNvPr id="0" name=""/>
        <dsp:cNvSpPr/>
      </dsp:nvSpPr>
      <dsp:spPr>
        <a:xfrm>
          <a:off x="39" y="165618"/>
          <a:ext cx="379809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Poder Judiciário?</a:t>
          </a:r>
        </a:p>
      </dsp:txBody>
      <dsp:txXfrm>
        <a:off x="39" y="165618"/>
        <a:ext cx="3798093" cy="835200"/>
      </dsp:txXfrm>
    </dsp:sp>
    <dsp:sp modelId="{1567B3B9-1464-49B0-98DA-21F143C8696D}">
      <dsp:nvSpPr>
        <dsp:cNvPr id="0" name=""/>
        <dsp:cNvSpPr/>
      </dsp:nvSpPr>
      <dsp:spPr>
        <a:xfrm>
          <a:off x="39" y="1000818"/>
          <a:ext cx="3798093" cy="3423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Controlar legalidade do PAD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Anular atos ilegais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Garantir defesa/contraditório</a:t>
          </a:r>
        </a:p>
      </dsp:txBody>
      <dsp:txXfrm>
        <a:off x="39" y="1000818"/>
        <a:ext cx="3798093" cy="3423015"/>
      </dsp:txXfrm>
    </dsp:sp>
    <dsp:sp modelId="{2A76E919-BDC3-4FCC-9F65-66B2F75B91A3}">
      <dsp:nvSpPr>
        <dsp:cNvPr id="0" name=""/>
        <dsp:cNvSpPr/>
      </dsp:nvSpPr>
      <dsp:spPr>
        <a:xfrm>
          <a:off x="4329866" y="165618"/>
          <a:ext cx="379809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Não Pode?</a:t>
          </a:r>
        </a:p>
      </dsp:txBody>
      <dsp:txXfrm>
        <a:off x="4329866" y="165618"/>
        <a:ext cx="3798093" cy="835200"/>
      </dsp:txXfrm>
    </dsp:sp>
    <dsp:sp modelId="{708F3016-D235-433A-AA8E-717FA774F4F5}">
      <dsp:nvSpPr>
        <dsp:cNvPr id="0" name=""/>
        <dsp:cNvSpPr/>
      </dsp:nvSpPr>
      <dsp:spPr>
        <a:xfrm>
          <a:off x="4329866" y="1000818"/>
          <a:ext cx="3798093" cy="3423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Reavaliar mérito disciplinar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/>
            <a:t>Substituir a administração no julgamento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Aumentar ou alterar pena (mérito)</a:t>
          </a:r>
        </a:p>
      </dsp:txBody>
      <dsp:txXfrm>
        <a:off x="4329866" y="1000818"/>
        <a:ext cx="3798093" cy="342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2C32-1AD0-4571-9E62-353A81B0CE95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EC8A-F59A-4458-A1F3-9569604B1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2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41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2F08E-AB76-A308-6C59-C88C6DB0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819BF4F-C7F5-8DAE-F5C7-E6AE7F827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D6F5C5-B8F5-F0E9-1062-537105622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E464D4-A16E-CD2E-CB14-64CADBCFD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99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1841-5695-0FF3-DA06-99104308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BA2920-F697-ADF4-0F33-620C473B0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8D1D40-A143-A5CF-778A-AFADA48D9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2CE2B9-47ED-7D8F-A30E-EDE56112A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90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85B36-D0E1-A8EC-2FFB-DBFF41FA6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27A461-7704-997A-393C-8ADAB508A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D3EB61B-9D7D-8819-3089-136E2C7D6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B09C06-CE71-0096-6644-4838B2AE7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4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7191-29AF-D810-5133-800AA299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856E64-911C-1501-DCFE-509B9F304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5153365-89FE-996B-2E83-3D7838D9B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8E42B2-8338-2ACD-F8D8-4C42588A5F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65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8A139-0D07-F0BF-0719-666493042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3216574-AF03-674B-028C-130E6D329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1BD17F-0959-FD92-EAC9-88AB7B19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3812A0-8A72-78C3-EE59-6991E29F3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133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313D5-5F20-E570-3D5F-67ECEAFC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F96250-5164-8690-C6D5-F8652DFA5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32E80A-6C52-D40B-1EE1-42A36F22A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3E2EF4-6BC5-7240-0ED4-5CEA84D37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45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C39A0-B5D2-F653-050F-AA090293F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88BF45D-C171-D8EE-A7E1-CD6EDE2B9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EEBD01-7CE9-5385-33A8-A17BF6394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D92B8C-EE43-95BC-A0BE-8246612AC7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3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AF1A6-8641-D60C-797C-251F8C2A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1210C63-2744-E2D9-9103-B6D1C74CE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935377-7278-1E77-3F53-00BDC9D14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B96502-C9AF-660E-D474-747407D9D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7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0454-42FD-A120-40C8-1308848E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5CA43B-DA83-14A1-87B8-D9127E3D4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306089-BC67-60FB-8539-50EB45F55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00CB5A-8754-3B2B-788D-8F5C4AB95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83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2F726-3DE4-953A-9CCB-BC47CC43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5309CD-4201-3663-F79C-E133BBF69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F9B5163-0E48-D757-DC72-FC2210876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ADA3C4-FE03-6783-ABDD-D2ECFC385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85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740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D474-FFCC-CFC9-0DB5-B5723212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9B9797-3BD2-1B71-7867-CC016E419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A3C2A6-648E-DBE8-3BE5-EFF055E29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E497D4-2B1D-E3AC-E1FD-7D60E53C3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67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1E5B-D5A3-014D-4A3A-51C2D942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86EB29-125C-08ED-2A85-D653535C1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1190FA6-A6EA-F7C4-B33C-0F76EF126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DE253E-A2D6-9301-3C38-8E4C35F04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349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1175-9628-F461-3C52-D979A77B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0CD2F4-9E8A-1F56-D141-996DF3197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4A4D71-0602-44BD-46A4-D297A1277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CBF7A9-B2F7-FCC4-D24A-684218E9C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262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C7647-9E63-B3CC-8C53-E3B8AB31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64E99D-17A1-D62B-D557-3E50D368C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B31B82-0068-249C-B956-F18F0822D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AE135B-E6BC-AB0F-74EB-BA5CFB6D4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13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41D92-CAA8-F923-1675-19C27980C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F232F5-1CC6-F52A-F271-200F57AD7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0050627-ADE0-2496-92B5-F823B2317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B6F6DA-47C8-6974-CF78-F002A2458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817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AB31-CA97-BBDC-BA18-8698B066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EC8C79B-FB39-F8A3-16F0-091F790E1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39E428-0E0C-0F7E-F38C-59FD2FDA7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FB6D11-F724-C92C-AD71-9056D80D0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004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7E108-FF9A-A14A-4E62-FB1F23EC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D3904D-2E04-E5A7-D95E-9F1DE3366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5AD6D6-CEF7-FAC7-94FD-E2F7C1CC7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F79AE0-CF9F-20A1-8559-C332B3BA1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839F3-8FDB-75F2-6EA2-93617D41E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5622E5-A184-1F0F-2877-571C1042C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CEC534F-9115-0F53-DE78-5136A551E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6F6500-941C-E66F-8F70-0C02E71E7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53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A76DD-A335-950A-9190-69749D55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4FC119F-6FFB-F1A6-42B2-9D7DD8043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C16FCB1-FADB-997F-F766-2B9F3DB32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33C2C0-58F1-F25A-F4EC-1F28FA479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55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4C87-B6C5-7F71-9952-064049383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C3F89B-F276-9372-7F93-BC83AABA7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9594E5-840D-3F5D-6920-FC32CB9A4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2E113-EFCA-D14C-DD99-44E3DA413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52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2285C-D22E-7C82-7250-63A94EF82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E8C0AC-C721-41A8-3734-8213E49FE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B97D0A3-DE00-1F8C-39B8-5129F7E09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9E633D-67B0-C38F-9571-C00C9923B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33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148EB-5B4B-9BCD-D64D-D8A01A4A5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B21E934-D445-94B1-8E39-B39ABF42F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8F5CC8-850E-9672-EE3C-823B2A16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A10959-E6CD-5835-E9B4-A5DC32824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750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92DC-6BAE-D813-D5AC-55D315628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23B58E-19E5-8BDA-9A91-42BEC2798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E7FA83-D2D5-3036-4334-290910805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CDA2F0-8147-7B57-8292-70C7355E5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72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28EB-A3DF-AAD0-0285-2A7532E15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28AC74-9A70-FF8D-D380-4543C168C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BAA2C7-B475-B93D-7E82-0067E92C7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47F168-B66D-A37F-CC8D-1C67FD088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1411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0483-7224-7D3D-5914-8AA848DB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B12884-E65C-4469-2EC4-9219A5998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FD58E1-6950-7F4A-07FA-3B49D6BE7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15CFF2-D229-7FAC-99C0-55D083B99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16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ADDA-3464-E4F7-CE2D-5DCAB6A60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A5BF6D-BD9B-31B0-9B65-C2741B0BE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83A475-C0CD-B8EF-25F8-541A359A5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9DAD95-EA7F-9586-E8F5-13DEAC101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547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A2732-36F9-3239-48CF-E3C2C347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3E6AD7-177C-50FA-BBC8-FEC9DF6D5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5462E5-37EC-3E24-256C-DD719C0D2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9F888C-D4BC-FCB5-2BC5-C43C5C607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563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89DD-440A-6CBA-45AE-BAF37B21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82196B-8233-3DD3-DD31-BD907FD4A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044944D-EE8D-D35D-C07B-08FF423B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9D96BA-807D-C1B6-AD63-674B22B6F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91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9754D-30EE-AE40-695F-566D38347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FE683E-2535-3CEE-F3AF-E5EF5683A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4C477C-4E53-2952-6383-32A493317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322FB6-6735-E23D-FE32-714885359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44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8EB5-785D-5357-3AAF-65192E7A2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31B5272-670E-445E-87C9-26FC213D1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9DA3F9-92D8-6F49-92F7-ACE76F85F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1C6A97-24BF-E5DA-092B-AA3BFEB1A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695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C1167-01BD-1E79-7CE4-F1E581D1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8A930A0-2617-349D-0F14-5EE1DC85D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58A786C-91AD-5F7B-75AA-B960D15EE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0C6FFB-1B1F-882D-1778-2DE32A5B3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02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D547-4802-EB47-BB9A-472D29C86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C92206-B1A6-45E8-4035-C9F7F58EB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ACAD1F-683E-B1CF-2E42-7CB92BE67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BBF41D-FFA2-5E4E-4831-3FDF4A7E5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177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EBC76-B064-3E3A-9DBF-FA6FE06BF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590395-259B-553F-4F68-2EE05F894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91B53F-045A-C24A-607F-E2F66650C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985535-245C-5B3D-141A-0166EDD25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024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EF08-4707-229A-FA2E-4ACB4480A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8FB6C8-57D4-D821-6C40-C22C4ECAC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0D23D3-43C1-B475-F649-4181C3E69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FD80B1-DD78-4FAD-E09E-AB69F4AF8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548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80F22-33EF-85DE-C82E-FED28F33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6160030-5FCA-CA48-5289-4C1357E67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381562-AC8E-2B41-CB48-F1B3FAB25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09F88D-166C-57C9-6ED4-A44409CD2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345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DDC7-D7B9-8427-874F-C01D5C0E0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A48E32-9367-417D-AB2D-8721B502F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5C3960-645B-CF35-70CB-E7B65BE4C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1014DD-D820-67F5-4605-F315AA347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86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F6447-F4ED-39D9-EA3B-35755DE2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D89DB10-E81A-6F0C-0A53-8111F91FF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B9317A-1B07-6BE5-B611-8B42C0AF4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F8B90F-82FD-C8F2-F185-95730F0F0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462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8B390-1309-DC00-464C-CD0E15ECB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F7CFC4-89DE-18F1-7295-7A4ABF21C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843B4BE-92E9-BAC6-CA12-EDD608EC9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6BB9FB-64C7-B970-F45F-EE11E27F1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2418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92896-888D-4670-16F5-87021EC59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9A84E8-2CE1-C912-8DD6-C2023B246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FDF30D-DE8B-CA01-4369-C353D8666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895585-AACF-ADC9-BCC1-63AFBC224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978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E37E9-92D4-5345-07C9-DBFE0B465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F05094-EB7B-57A7-9DF8-E66B3715A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AC5479-AB80-9827-6BF9-DCCBC4F85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4709EF-C6BC-864F-03FE-4CA1FF92F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194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2D373-37BD-9EF7-24EA-77679C33C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2CAAB9B-9535-4670-2935-4937C3B3B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6E01BE-8D91-03A7-1FE2-9E8ADAE80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1EAC13-50B7-9B30-7234-8F969BBF1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82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F9D9-9E0C-D6F6-BC63-A83E39FF0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6EB2C3-C0D2-F37C-C2E1-FAAD436B9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801DE8-D1A2-3EFF-ED93-0A53EDDD4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53494-1FF8-7B8F-5456-A93FA0BBB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4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FAA48-76CC-4EEF-F3FA-FED31E20F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6C3F0E-47F3-43EA-F06A-9CA302161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2EBEC3-8BBA-0086-C4E8-AE7C24B36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7FBCA7-E978-76FF-6D5C-FE22A58A6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6184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11F8D-F526-F55B-E5C1-4DCA1C238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B2096C3-3E40-E52E-3404-BD5E7D72C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6D8798-89D0-CADD-7661-F2C349F8A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0F6D93-DF75-6988-12B8-A18F58A85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21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9A2C-D991-CF11-7235-5A4799DD8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DEFB9F5-875B-B7C0-5375-C06EE1849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041284-6CD9-B919-52A7-8A78163EE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F4475E-5C3B-926F-954A-E319B3740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36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9DC66-6188-D2E7-CCFE-26C596959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65823B-E10E-8EB0-3772-F22148E41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0D25B22-F48B-C8B6-0429-827F70A67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238EFA-8610-6981-F62E-A04E2A0AF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12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67E2-9057-7181-3C6B-1596A975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DCF5E02-63DD-7D99-F9DA-595AF8A68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218223-59A2-3D77-07D1-0B110BC38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FEA753-314C-AF81-04A7-D04BDB5AB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90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DD64B-27E4-B7F6-2474-89E51B98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C421B7-B4EA-31DE-16C2-4D1EA305E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04514D-5266-45D7-551B-7FFEB3967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AA9A16-3F7E-693F-758B-F1DFBC51B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06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08/02/2026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37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6FDCD-DFBA-A15E-C8B9-264E3B52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BADECC1-33EC-FE68-7268-E14B47DEF35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3F0EF4-ECC8-6466-2DAD-DF22E495AC5F}"/>
              </a:ext>
            </a:extLst>
          </p:cNvPr>
          <p:cNvSpPr txBox="1"/>
          <p:nvPr/>
        </p:nvSpPr>
        <p:spPr>
          <a:xfrm>
            <a:off x="849086" y="991916"/>
            <a:ext cx="916352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FASES DO PROCESSO ADMINISTRATIVO DISCIPLINAR (PAD)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Estrutura do PAD (visão sistêmica)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O PAD se organiza em 3 fases, cada uma com finalidade própria:</a:t>
            </a:r>
          </a:p>
          <a:p>
            <a:endParaRPr lang="pt-BR" b="1" dirty="0"/>
          </a:p>
          <a:p>
            <a:endParaRPr lang="pt-BR" dirty="0"/>
          </a:p>
          <a:p>
            <a:pPr lvl="2"/>
            <a:r>
              <a:rPr lang="pt-BR" b="1" dirty="0"/>
              <a:t>Instauração</a:t>
            </a:r>
            <a:r>
              <a:rPr lang="pt-BR" dirty="0"/>
              <a:t> – dá início formal ao processo e constitui a comissão;</a:t>
            </a:r>
          </a:p>
          <a:p>
            <a:pPr lvl="2"/>
            <a:endParaRPr lang="pt-BR" dirty="0"/>
          </a:p>
          <a:p>
            <a:pPr lvl="2"/>
            <a:r>
              <a:rPr lang="pt-BR" b="1" dirty="0"/>
              <a:t>Inquérito</a:t>
            </a:r>
            <a:r>
              <a:rPr lang="pt-BR" dirty="0"/>
              <a:t> – fase de apuração (instrução + defesa + relatório)</a:t>
            </a:r>
          </a:p>
          <a:p>
            <a:pPr lvl="2"/>
            <a:endParaRPr lang="pt-BR" dirty="0"/>
          </a:p>
          <a:p>
            <a:pPr lvl="2"/>
            <a:r>
              <a:rPr lang="pt-BR" b="1" dirty="0"/>
              <a:t>Julgamento</a:t>
            </a:r>
            <a:r>
              <a:rPr lang="pt-BR" dirty="0"/>
              <a:t> – decisão pela autoridade competente, com motivação e dosimetria</a:t>
            </a:r>
          </a:p>
          <a:p>
            <a:endParaRPr lang="pt-BR" dirty="0"/>
          </a:p>
          <a:p>
            <a:r>
              <a:rPr lang="pt-BR" b="1" dirty="0"/>
              <a:t>Instauração não é condenação; inquérito não é julgamento; relatório não é decisão.</a:t>
            </a:r>
          </a:p>
          <a:p>
            <a:pPr algn="just"/>
            <a:endParaRPr lang="pt-BR" noProof="0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F47BA445-786A-7289-227A-F1DCF1A6DC25}"/>
              </a:ext>
            </a:extLst>
          </p:cNvPr>
          <p:cNvSpPr/>
          <p:nvPr/>
        </p:nvSpPr>
        <p:spPr>
          <a:xfrm>
            <a:off x="961053" y="3536301"/>
            <a:ext cx="541175" cy="24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E8DE1B51-E79C-EC11-697D-E4537355FB67}"/>
              </a:ext>
            </a:extLst>
          </p:cNvPr>
          <p:cNvSpPr/>
          <p:nvPr/>
        </p:nvSpPr>
        <p:spPr>
          <a:xfrm>
            <a:off x="961053" y="4083425"/>
            <a:ext cx="541175" cy="24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20CF9B2D-CBD0-7EB2-44EA-0F50812BE237}"/>
              </a:ext>
            </a:extLst>
          </p:cNvPr>
          <p:cNvSpPr/>
          <p:nvPr/>
        </p:nvSpPr>
        <p:spPr>
          <a:xfrm>
            <a:off x="961053" y="4642993"/>
            <a:ext cx="541175" cy="24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73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DB5C2-D57E-8499-2036-0CE01BEA2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E9C8966-2574-8EC5-95E5-29CD34364838}"/>
              </a:ext>
            </a:extLst>
          </p:cNvPr>
          <p:cNvSpPr txBox="1"/>
          <p:nvPr/>
        </p:nvSpPr>
        <p:spPr>
          <a:xfrm>
            <a:off x="606490" y="991916"/>
            <a:ext cx="106275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Fases do Processo Administrativo Disciplinar (PAD)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O Processo Administrativo Disciplinar (PAD) desenvolve-se por meio de fases sucessivas e logicamente encadeadas, cuja finalidade é assegurar que a apuração de infrações funcionais e a eventual aplicação de sanção ocorram com legalidade, imparcialidade, contraditório, ampla defesa e motivação. Essas fases não são meramente formais: cada uma cumpre função específica no sistema de responsabilização administrativa.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u="sng" dirty="0"/>
              <a:t>Instauração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instauração marca o início formal do PAD e decorre do dever legal da autoridade administrativa de apurar toda irregularidade de que tenha ciência (Lei nº 8.112/90, art. 143). Realiza-se por meio de ato formal, geralmente uma portaria, que deve delimitar objetivamente o fato a ser apurado, designar a comissão processante e indicar o prazo para conclusão dos trabalhos. A instauração não representa juízo de culpa, mas sim o reconhecimento de que há indícios suficientes que justificam a apuração aprofundada por meio de processo disciplinar. Nessa fase, assume especial relevância a composição da comissão, que deve ser formada por servidores estáveis, capazes de atuar com independência e imparcialidade. A presença de impedimento, suspeição ou inimizade entre membros da comissão e o acusado compromete a legitimidade do processo e pode ensejar nulidade.</a:t>
            </a:r>
          </a:p>
          <a:p>
            <a:pPr algn="just"/>
            <a:endParaRPr lang="pt-BR" dirty="0"/>
          </a:p>
          <a:p>
            <a:pPr algn="just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4257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569A7-75E4-F791-58F2-EC8231A4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23892C2-3F03-F7D9-7FFB-66F724F4CBE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EFC7F9-F193-DA56-0FB1-9906FEC878C3}"/>
              </a:ext>
            </a:extLst>
          </p:cNvPr>
          <p:cNvSpPr txBox="1"/>
          <p:nvPr/>
        </p:nvSpPr>
        <p:spPr>
          <a:xfrm>
            <a:off x="1164030" y="991916"/>
            <a:ext cx="8848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Instauração</a:t>
            </a:r>
          </a:p>
          <a:p>
            <a:endParaRPr lang="pt-BR" b="1" dirty="0"/>
          </a:p>
          <a:p>
            <a:pPr algn="just"/>
            <a:r>
              <a:rPr lang="pt-BR" dirty="0"/>
              <a:t>A instauração ocorre por ato formal (portaria/publicação) que:</a:t>
            </a:r>
          </a:p>
          <a:p>
            <a:pPr algn="just"/>
            <a:endParaRPr lang="pt-BR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descreve, de forma objetiva, o fato a apurar;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designa a comissão processante (em regra, 3 servidores estáveis);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fixa prazo e define o rito aplicável.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/>
            <a:r>
              <a:rPr lang="pt-BR" dirty="0"/>
              <a:t>Cautelas essenciais: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delimitação clara do objeto;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evitar imputação genérica;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registrar a origem (denúncia, notícia, sindicância prévia).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/>
            <a:r>
              <a:rPr lang="pt-BR" dirty="0"/>
              <a:t> A instauração materializa o dever de apurar (Lei 8.112/90, art. 143).</a:t>
            </a:r>
          </a:p>
          <a:p>
            <a:pPr algn="just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81354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42994-86A1-E353-1D22-5F895383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DF92490-38FB-1E75-3016-80BCC8565DAC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E47C2A-A788-4664-FC76-252DA48CF897}"/>
              </a:ext>
            </a:extLst>
          </p:cNvPr>
          <p:cNvSpPr txBox="1"/>
          <p:nvPr/>
        </p:nvSpPr>
        <p:spPr>
          <a:xfrm>
            <a:off x="1136038" y="1028343"/>
            <a:ext cx="8848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Comissão Processante: imparcialidade e composição</a:t>
            </a:r>
          </a:p>
          <a:p>
            <a:endParaRPr lang="pt-BR" dirty="0"/>
          </a:p>
          <a:p>
            <a:r>
              <a:rPr lang="pt-BR" dirty="0"/>
              <a:t>A comissão é o “motor” do PAD: </a:t>
            </a:r>
          </a:p>
          <a:p>
            <a:endParaRPr lang="pt-BR" dirty="0"/>
          </a:p>
          <a:p>
            <a:pPr algn="ctr"/>
            <a:r>
              <a:rPr lang="pt-BR" b="1" i="1" u="sng" dirty="0"/>
              <a:t>instrui e relata, mas não julga.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Regras e garantias: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membros estáveis (a estabilidade reforça independência);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atuação com imparcialidade e independência;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verificação de impedimento/suspeição (inimizade, interesse, hierarquia sensível, etc.);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possibilidade de o acusado requerer substituição por falta de imparcialidade.</a:t>
            </a:r>
          </a:p>
          <a:p>
            <a:endParaRPr lang="pt-BR" dirty="0"/>
          </a:p>
          <a:p>
            <a:r>
              <a:rPr lang="pt-BR" dirty="0"/>
              <a:t>Comissão parcial compromete a legitimidade e pode gerar nulidade.</a:t>
            </a:r>
          </a:p>
          <a:p>
            <a:pPr algn="just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24962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5E516-C696-D884-E18A-2DD2CD933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B4645CB-3FEE-6435-3B9C-219339F214EF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E6D124-FC9C-6FAA-5522-82667531B81F}"/>
              </a:ext>
            </a:extLst>
          </p:cNvPr>
          <p:cNvSpPr txBox="1"/>
          <p:nvPr/>
        </p:nvSpPr>
        <p:spPr>
          <a:xfrm>
            <a:off x="681135" y="991916"/>
            <a:ext cx="619552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u="sng" dirty="0"/>
              <a:t>Inquérito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O inquérito constitui a fase central do PAD, sendo o momento em que se desenvolve a instrução probatória e se assegura o exercício efetivo do contraditório e da ampla defesa. É nessa fase que a comissão processante realiza diligências, coleta documentos, requisita perícias, ouve testemunhas e colhe o depoimento do servidor acusado, sempre com observância das garantias processuais.</a:t>
            </a:r>
          </a:p>
          <a:p>
            <a:pPr algn="just"/>
            <a:r>
              <a:rPr lang="pt-BR" dirty="0"/>
              <a:t>O inquérito não se confunde com julgamento. A comissão não decide, mas apura e analisa. Ao final da instrução, elabora-se o relatório, no qual são descritos os fatos apurados, examinadas as provas produzidas e apresentada conclusão fundamentada quanto à existência ou não de infração e à responsabilidade do servidor. O relatório tem natureza opinativa e técnica, não vinculando automaticamente a autoridade julgadora.</a:t>
            </a:r>
          </a:p>
          <a:p>
            <a:endParaRPr lang="pt-BR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B90C7DE-508D-7AF1-E0DE-D58A45605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07103"/>
              </p:ext>
            </p:extLst>
          </p:nvPr>
        </p:nvGraphicFramePr>
        <p:xfrm>
          <a:off x="7249887" y="2220687"/>
          <a:ext cx="4478692" cy="356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738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FB6CDD-FAC0-030F-2402-452372111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895F696-37EA-A057-CD76-772BDB80742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615CE4-DB53-C58F-915E-41546C9555BB}"/>
              </a:ext>
            </a:extLst>
          </p:cNvPr>
          <p:cNvSpPr txBox="1"/>
          <p:nvPr/>
        </p:nvSpPr>
        <p:spPr>
          <a:xfrm>
            <a:off x="942392" y="662473"/>
            <a:ext cx="907021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Inquérito (instrução + defesa + relatório)</a:t>
            </a:r>
          </a:p>
          <a:p>
            <a:endParaRPr lang="pt-BR" b="1" dirty="0"/>
          </a:p>
          <a:p>
            <a:r>
              <a:rPr lang="pt-BR" dirty="0"/>
              <a:t>É a fase mais decisiva: aqui se produz a base probatória do PAD.</a:t>
            </a:r>
          </a:p>
          <a:p>
            <a:r>
              <a:rPr lang="pt-BR" dirty="0"/>
              <a:t>Instrução (provas e diligências):</a:t>
            </a:r>
          </a:p>
          <a:p>
            <a:endParaRPr lang="pt-BR" dirty="0"/>
          </a:p>
          <a:p>
            <a:pPr lvl="3"/>
            <a:r>
              <a:rPr lang="pt-BR" b="1" dirty="0"/>
              <a:t>documentos</a:t>
            </a:r>
          </a:p>
          <a:p>
            <a:pPr lvl="3"/>
            <a:r>
              <a:rPr lang="pt-BR" b="1" dirty="0"/>
              <a:t>registros</a:t>
            </a:r>
          </a:p>
          <a:p>
            <a:pPr lvl="3"/>
            <a:r>
              <a:rPr lang="pt-BR" b="1" dirty="0"/>
              <a:t>sistemas </a:t>
            </a:r>
          </a:p>
          <a:p>
            <a:pPr lvl="3"/>
            <a:r>
              <a:rPr lang="pt-BR" b="1" dirty="0"/>
              <a:t>perícias</a:t>
            </a:r>
          </a:p>
          <a:p>
            <a:pPr lvl="3"/>
            <a:r>
              <a:rPr lang="pt-BR" b="1" dirty="0"/>
              <a:t>oitivas</a:t>
            </a:r>
          </a:p>
          <a:p>
            <a:pPr lvl="3"/>
            <a:r>
              <a:rPr lang="pt-BR" b="1" dirty="0"/>
              <a:t>acareações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busca da verdade material, com registro formal nos autos.</a:t>
            </a:r>
          </a:p>
          <a:p>
            <a:endParaRPr lang="pt-BR" dirty="0"/>
          </a:p>
          <a:p>
            <a:r>
              <a:rPr lang="pt-BR" dirty="0"/>
              <a:t>Defesa:</a:t>
            </a:r>
          </a:p>
          <a:p>
            <a:r>
              <a:rPr lang="pt-BR" dirty="0"/>
              <a:t>contraditório e ampla defesa (manifestação e prova).</a:t>
            </a:r>
          </a:p>
          <a:p>
            <a:endParaRPr lang="pt-BR" dirty="0"/>
          </a:p>
          <a:p>
            <a:r>
              <a:rPr lang="pt-BR" dirty="0"/>
              <a:t>Relatório:</a:t>
            </a:r>
          </a:p>
          <a:p>
            <a:r>
              <a:rPr lang="pt-BR" dirty="0"/>
              <a:t>síntese dos fatos, análise das provas, conclusão motivada;</a:t>
            </a:r>
          </a:p>
          <a:p>
            <a:r>
              <a:rPr lang="pt-BR" dirty="0"/>
              <a:t>propõe encaminhamento, mas não aplica sanção.</a:t>
            </a:r>
          </a:p>
          <a:p>
            <a:pPr algn="just"/>
            <a:endParaRPr lang="pt-BR" noProof="0" dirty="0"/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19E03-B1DD-B01F-1AB1-E163B00C4CA1}"/>
              </a:ext>
            </a:extLst>
          </p:cNvPr>
          <p:cNvSpPr/>
          <p:nvPr/>
        </p:nvSpPr>
        <p:spPr>
          <a:xfrm>
            <a:off x="2011442" y="1978090"/>
            <a:ext cx="167951" cy="1903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21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BA23E-9D8C-7A9A-9222-FB254C247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E4FE7B9-EA11-B391-3401-CCEBE98E86E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4EC2F6-C3F8-053F-7B81-86BBF7D99B3D}"/>
              </a:ext>
            </a:extLst>
          </p:cNvPr>
          <p:cNvSpPr txBox="1"/>
          <p:nvPr/>
        </p:nvSpPr>
        <p:spPr>
          <a:xfrm>
            <a:off x="368968" y="991916"/>
            <a:ext cx="1153427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FASE DO INQUÉRITO NO PAD</a:t>
            </a:r>
          </a:p>
          <a:p>
            <a:endParaRPr lang="pt-BR" b="1" dirty="0"/>
          </a:p>
          <a:p>
            <a:r>
              <a:rPr lang="pt-BR" b="1" dirty="0"/>
              <a:t>O que é o Inquérito no PAD?</a:t>
            </a:r>
          </a:p>
          <a:p>
            <a:endParaRPr lang="pt-BR" b="1" dirty="0"/>
          </a:p>
          <a:p>
            <a:endParaRPr lang="pt-BR" dirty="0"/>
          </a:p>
          <a:p>
            <a:r>
              <a:rPr lang="pt-BR" dirty="0"/>
              <a:t>O Inquérito é a fase central do Processo Administrativo Disciplinar, destinada à apuração dos fatos, produção de provas e exercício do contraditório e da ampla defesa.</a:t>
            </a:r>
          </a:p>
          <a:p>
            <a:endParaRPr lang="pt-BR" dirty="0"/>
          </a:p>
          <a:p>
            <a:r>
              <a:rPr lang="pt-BR" dirty="0"/>
              <a:t>Base legal:</a:t>
            </a:r>
          </a:p>
          <a:p>
            <a:r>
              <a:rPr lang="pt-BR" dirty="0"/>
              <a:t>Lei nº 8.112/90, </a:t>
            </a:r>
            <a:r>
              <a:rPr lang="pt-BR" dirty="0" err="1"/>
              <a:t>arts</a:t>
            </a:r>
            <a:r>
              <a:rPr lang="pt-BR" dirty="0"/>
              <a:t>. 151 a 166</a:t>
            </a:r>
          </a:p>
          <a:p>
            <a:r>
              <a:rPr lang="pt-BR" dirty="0"/>
              <a:t>Constituição Federal, art. 5º, LV</a:t>
            </a:r>
          </a:p>
          <a:p>
            <a:endParaRPr lang="pt-BR" dirty="0"/>
          </a:p>
          <a:p>
            <a:r>
              <a:rPr lang="pt-BR" dirty="0"/>
              <a:t>Finalidade do Inquérito: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Esclarecer autoria e materialidade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Garantir defesa efetiva ao servidor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Subsidiar a decisão da autoridade julgadora</a:t>
            </a:r>
          </a:p>
          <a:p>
            <a:endParaRPr lang="pt-BR" dirty="0"/>
          </a:p>
          <a:p>
            <a:r>
              <a:rPr lang="pt-BR" dirty="0"/>
              <a:t>➡️ Aqui se decide, na prática, o destino do PAD.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353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3147F-B552-79E8-8E6B-A728226A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DE519B9-D5C8-F095-6B20-EF44A95621E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B8EF62-BCB5-63F5-997E-7116C3F33236}"/>
              </a:ext>
            </a:extLst>
          </p:cNvPr>
          <p:cNvSpPr txBox="1"/>
          <p:nvPr/>
        </p:nvSpPr>
        <p:spPr>
          <a:xfrm>
            <a:off x="368968" y="991916"/>
            <a:ext cx="1153427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Instrução: produção de provas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A instrução é o momento de coleta de provas pela Comissão Processante.</a:t>
            </a:r>
          </a:p>
          <a:p>
            <a:r>
              <a:rPr lang="pt-BR" dirty="0"/>
              <a:t>Principais atos:</a:t>
            </a:r>
          </a:p>
          <a:p>
            <a:endParaRPr lang="pt-B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Oitiva de testemunhas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Depoimento do servidor acusado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Juntada e análise de documentos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Diligências e perícias (se necessárias)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Acareações (quando houver contradição)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/>
              <a:t> Regra essencial:</a:t>
            </a:r>
            <a:br>
              <a:rPr lang="pt-BR" dirty="0"/>
            </a:br>
            <a:r>
              <a:rPr lang="pt-BR" dirty="0"/>
              <a:t>A Comissão deve buscar a verdade material, e não apenas confirmar a acusação.</a:t>
            </a:r>
          </a:p>
          <a:p>
            <a:endParaRPr lang="pt-BR" dirty="0"/>
          </a:p>
          <a:p>
            <a:r>
              <a:rPr lang="pt-BR" dirty="0"/>
              <a:t>⚠️ Nulidade comum:</a:t>
            </a:r>
            <a:br>
              <a:rPr lang="pt-BR" dirty="0"/>
            </a:br>
            <a:r>
              <a:rPr lang="pt-BR" dirty="0"/>
              <a:t>Negar prova relevante requerida pela defesa sem fundamentação.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6294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AAFB7-ABE4-3FC2-76D9-B675839B1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4B3900-BE72-0BC1-2048-D42ABBCFBA2A}"/>
              </a:ext>
            </a:extLst>
          </p:cNvPr>
          <p:cNvSpPr txBox="1"/>
          <p:nvPr/>
        </p:nvSpPr>
        <p:spPr>
          <a:xfrm>
            <a:off x="270588" y="991916"/>
            <a:ext cx="1163265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Defesa e Contraditório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O contraditório e a ampla defesa são garantias constitucionais indispensáveis ao PAD.</a:t>
            </a:r>
          </a:p>
          <a:p>
            <a:r>
              <a:rPr lang="pt-BR" dirty="0"/>
              <a:t> CF/88, art. 5º, LV</a:t>
            </a:r>
          </a:p>
          <a:p>
            <a:br>
              <a:rPr lang="pt-BR" dirty="0"/>
            </a:br>
            <a:r>
              <a:rPr lang="pt-BR" dirty="0"/>
              <a:t>“</a:t>
            </a:r>
            <a:r>
              <a:rPr lang="pt-BR" b="1" i="1" dirty="0"/>
              <a:t>aos litigantes, em processo judicial ou administrativo, são assegurados o contraditório e a ampla defesa, com os meios e recursos a ela inerentes.”</a:t>
            </a:r>
          </a:p>
          <a:p>
            <a:endParaRPr lang="pt-BR" dirty="0"/>
          </a:p>
          <a:p>
            <a:r>
              <a:rPr lang="pt-BR" dirty="0"/>
              <a:t>O que isso significa no PAD?</a:t>
            </a:r>
          </a:p>
          <a:p>
            <a:endParaRPr lang="pt-BR" dirty="0"/>
          </a:p>
          <a:p>
            <a:pPr lvl="2"/>
            <a:r>
              <a:rPr lang="pt-BR" dirty="0"/>
              <a:t>✔️ Direito de ser informado da acusação</a:t>
            </a:r>
            <a:br>
              <a:rPr lang="pt-BR" dirty="0"/>
            </a:br>
            <a:r>
              <a:rPr lang="pt-BR" dirty="0"/>
              <a:t>✔️ Direito de apresentar defesa escrita</a:t>
            </a:r>
            <a:br>
              <a:rPr lang="pt-BR" dirty="0"/>
            </a:br>
            <a:r>
              <a:rPr lang="pt-BR" dirty="0"/>
              <a:t>✔️ Direito de produzir provas</a:t>
            </a:r>
            <a:br>
              <a:rPr lang="pt-BR" dirty="0"/>
            </a:br>
            <a:r>
              <a:rPr lang="pt-BR" dirty="0"/>
              <a:t>✔️ Direito de acompanhar atos do processo</a:t>
            </a:r>
            <a:br>
              <a:rPr lang="pt-BR" dirty="0"/>
            </a:br>
            <a:r>
              <a:rPr lang="pt-BR" dirty="0"/>
              <a:t>✔️ Direito de se manifestar antes da decisão</a:t>
            </a:r>
          </a:p>
          <a:p>
            <a:endParaRPr lang="pt-BR" dirty="0"/>
          </a:p>
          <a:p>
            <a:r>
              <a:rPr lang="pt-BR" dirty="0"/>
              <a:t>Importante:</a:t>
            </a:r>
            <a:br>
              <a:rPr lang="pt-BR" dirty="0"/>
            </a:br>
            <a:r>
              <a:rPr lang="pt-BR" dirty="0"/>
              <a:t>Não basta defesa formal. A defesa deve ser efetiva e real.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178645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F1408-D887-8735-51D4-86182320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6F5DB58-55E2-E3F6-60BE-B9A95CF5612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05D41E-794D-B173-A2C6-662ADFE578F7}"/>
              </a:ext>
            </a:extLst>
          </p:cNvPr>
          <p:cNvSpPr txBox="1"/>
          <p:nvPr/>
        </p:nvSpPr>
        <p:spPr>
          <a:xfrm>
            <a:off x="368968" y="991916"/>
            <a:ext cx="1153427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Relatório da Comissão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Encerrada a instrução, a Comissão elabora o Relatório Final, que deve conter:</a:t>
            </a:r>
          </a:p>
          <a:p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Resumo objetivo dos fatos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Análise das provas produzidas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Enquadramento jurídico da conduta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Indicação fundamentada:</a:t>
            </a:r>
          </a:p>
          <a:p>
            <a:pPr lvl="1"/>
            <a:endParaRPr lang="pt-BR" dirty="0"/>
          </a:p>
          <a:p>
            <a:pPr lvl="3"/>
            <a:r>
              <a:rPr lang="pt-BR" dirty="0"/>
              <a:t>pela absolvição, ou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pela aplicação de penalidade</a:t>
            </a:r>
          </a:p>
          <a:p>
            <a:pPr lvl="3"/>
            <a:endParaRPr lang="pt-BR" dirty="0"/>
          </a:p>
          <a:p>
            <a:r>
              <a:rPr lang="pt-BR" dirty="0"/>
              <a:t> Base legal: art. 166 da Lei 8.112/90</a:t>
            </a:r>
          </a:p>
          <a:p>
            <a:endParaRPr lang="pt-BR" dirty="0"/>
          </a:p>
          <a:p>
            <a:r>
              <a:rPr lang="pt-BR" dirty="0"/>
              <a:t>A Comissão não julga, apenas opina.</a:t>
            </a:r>
            <a:br>
              <a:rPr lang="pt-BR" dirty="0"/>
            </a:br>
            <a:r>
              <a:rPr lang="pt-BR" dirty="0"/>
              <a:t>O julgamento é ato da autoridade competente.</a:t>
            </a:r>
          </a:p>
          <a:p>
            <a:endParaRPr lang="pt-BR" sz="2400" b="1" dirty="0"/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5FCF33FD-C557-28FA-3C92-9ECA9E795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568" y="1526434"/>
            <a:ext cx="1792260" cy="1972546"/>
          </a:xfrm>
          <a:prstGeom prst="rect">
            <a:avLst/>
          </a:prstGeom>
        </p:spPr>
      </p:pic>
      <p:sp>
        <p:nvSpPr>
          <p:cNvPr id="5" name="Seta: Curva para a Direita 4">
            <a:extLst>
              <a:ext uri="{FF2B5EF4-FFF2-40B4-BE49-F238E27FC236}">
                <a16:creationId xmlns:a16="http://schemas.microsoft.com/office/drawing/2014/main" id="{3485A22A-79A8-CA62-8897-09EE1FF1E6C1}"/>
              </a:ext>
            </a:extLst>
          </p:cNvPr>
          <p:cNvSpPr/>
          <p:nvPr/>
        </p:nvSpPr>
        <p:spPr>
          <a:xfrm>
            <a:off x="1101012" y="3694923"/>
            <a:ext cx="569168" cy="41987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: Curva para a Direita 6">
            <a:extLst>
              <a:ext uri="{FF2B5EF4-FFF2-40B4-BE49-F238E27FC236}">
                <a16:creationId xmlns:a16="http://schemas.microsoft.com/office/drawing/2014/main" id="{4484C284-BCA5-31B5-7B3F-26DA070ED752}"/>
              </a:ext>
            </a:extLst>
          </p:cNvPr>
          <p:cNvSpPr/>
          <p:nvPr/>
        </p:nvSpPr>
        <p:spPr>
          <a:xfrm>
            <a:off x="1101012" y="4124131"/>
            <a:ext cx="569168" cy="41987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8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33204" y="1714930"/>
            <a:ext cx="1140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Concurso e PAD</a:t>
            </a:r>
          </a:p>
          <a:p>
            <a:pPr algn="ctr"/>
            <a:r>
              <a:rPr lang="pt-BR" b="1" dirty="0"/>
              <a:t>do Certame à Nomeação da Advertência à Demissão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1709" y="3193472"/>
            <a:ext cx="1137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u="sng" dirty="0"/>
          </a:p>
          <a:p>
            <a:pPr algn="ctr"/>
            <a:r>
              <a:rPr lang="pt-BR" u="sng" dirty="0"/>
              <a:t>13/02/2026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A5170-B339-867C-E51A-084DA2161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3848D6A-590A-E9B3-22CB-78BF746DE40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85A1FF-9921-BDE6-8D46-3EE62325FD15}"/>
              </a:ext>
            </a:extLst>
          </p:cNvPr>
          <p:cNvSpPr txBox="1"/>
          <p:nvPr/>
        </p:nvSpPr>
        <p:spPr>
          <a:xfrm>
            <a:off x="368968" y="991916"/>
            <a:ext cx="115342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Alerta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PAD sem defesa real é PAD nulo.</a:t>
            </a:r>
            <a:br>
              <a:rPr lang="pt-BR" dirty="0"/>
            </a:br>
            <a:endParaRPr lang="pt-BR" dirty="0"/>
          </a:p>
          <a:p>
            <a:endParaRPr lang="pt-BR" dirty="0"/>
          </a:p>
          <a:p>
            <a:r>
              <a:rPr lang="pt-BR" dirty="0"/>
              <a:t>A ausência ou limitação do contraditório compromete todo o processo.</a:t>
            </a:r>
          </a:p>
          <a:p>
            <a:endParaRPr lang="pt-BR" dirty="0"/>
          </a:p>
          <a:p>
            <a:r>
              <a:rPr lang="pt-BR" dirty="0"/>
              <a:t> Erros que geram nulidade:</a:t>
            </a:r>
          </a:p>
          <a:p>
            <a:endParaRPr lang="pt-B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 dirty="0"/>
              <a:t>Indeferimento imotivado de provas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 dirty="0"/>
              <a:t>Falta de intimação do servidor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 dirty="0"/>
              <a:t>Defesa sem acesso aos autos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 dirty="0"/>
              <a:t>Relatório genérico ou </a:t>
            </a:r>
            <a:r>
              <a:rPr lang="pt-BR" b="1" dirty="0" err="1"/>
              <a:t>pré-condenatório</a:t>
            </a:r>
            <a:endParaRPr lang="pt-BR" b="1" dirty="0"/>
          </a:p>
          <a:p>
            <a:br>
              <a:rPr lang="pt-BR" dirty="0"/>
            </a:br>
            <a:endParaRPr lang="pt-BR" dirty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21375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A68C0-6C16-16A1-2188-36265937E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6FB39FB-2874-B2DE-384B-7464FA5CEA63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799A2A5-914D-99A1-3568-08D528E56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30421"/>
              </p:ext>
            </p:extLst>
          </p:nvPr>
        </p:nvGraphicFramePr>
        <p:xfrm>
          <a:off x="1119672" y="895739"/>
          <a:ext cx="9697120" cy="52812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48560">
                  <a:extLst>
                    <a:ext uri="{9D8B030D-6E8A-4147-A177-3AD203B41FA5}">
                      <a16:colId xmlns:a16="http://schemas.microsoft.com/office/drawing/2014/main" val="989289045"/>
                    </a:ext>
                  </a:extLst>
                </a:gridCol>
                <a:gridCol w="4848560">
                  <a:extLst>
                    <a:ext uri="{9D8B030D-6E8A-4147-A177-3AD203B41FA5}">
                      <a16:colId xmlns:a16="http://schemas.microsoft.com/office/drawing/2014/main" val="638504558"/>
                    </a:ext>
                  </a:extLst>
                </a:gridCol>
              </a:tblGrid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A COMISSÃO PODE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A COMISSÃO NÃO PODE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603019497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Apurar fatos e autoria com base na verdade material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Julgar o PAD (a decisão é da autoridade competente)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07134872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Produzir provas de ofício ou a requerimento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Negar provas relevantes sem fundamentação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566040724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Ouvir testemunhas, realizar diligências e perícias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Selecionar provas apenas para confirmar acusação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141567350"/>
                  </a:ext>
                </a:extLst>
              </a:tr>
              <a:tr h="697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Garantir contraditório e ampla defesa em todos os atos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Surpreender o servidor com fatos novos no relatório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1841223755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Intimar regularmente o servidor e seu defensor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Restringir acesso aos autos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560581582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Formular indiciação fundamentada (se cabível)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Indiciar sem prova mínima de autoria e materialidade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1705950848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Elaborar relatório técnico e motivado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Emitir relatório genérico ou </a:t>
                      </a:r>
                      <a:r>
                        <a:rPr lang="pt-BR" sz="1600" b="0" dirty="0" err="1"/>
                        <a:t>pré-condenatório</a:t>
                      </a:r>
                      <a:endParaRPr lang="pt-BR" sz="1600" b="0" dirty="0"/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445884600"/>
                  </a:ext>
                </a:extLst>
              </a:tr>
              <a:tr h="697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Atuar com imparcialidade e independência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Atuar com animus persecutório ou conflito de interesses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4113826870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Sugerir absolvição ou penalidade, de forma opinativa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Fixar pena ou vincular o julgamento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663853569"/>
                  </a:ext>
                </a:extLst>
              </a:tr>
              <a:tr h="697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/>
                        <a:t>Buscar a verdade material, inclusive pró-defesa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/>
                        <a:t>Substituir a defesa do servidor ou aconselhá-lo indevidamente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140939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01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DE9F2-FAF5-AEBE-DF8E-4828167A7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7FFDC2E-6B94-8D5E-F2AC-FC552A64883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73CC0B-6480-81F6-21C4-A9DFF2557DA7}"/>
              </a:ext>
            </a:extLst>
          </p:cNvPr>
          <p:cNvSpPr txBox="1"/>
          <p:nvPr/>
        </p:nvSpPr>
        <p:spPr>
          <a:xfrm>
            <a:off x="1166327" y="991916"/>
            <a:ext cx="885475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 </a:t>
            </a:r>
            <a:r>
              <a:rPr lang="pt-BR" b="1" dirty="0"/>
              <a:t>Julgamento</a:t>
            </a:r>
          </a:p>
          <a:p>
            <a:endParaRPr lang="pt-BR" b="1" dirty="0"/>
          </a:p>
          <a:p>
            <a:pPr algn="just"/>
            <a:r>
              <a:rPr lang="pt-BR" dirty="0"/>
              <a:t>O julgamento é a fase em que a autoridade competente, com base no relatório e nas provas constantes dos autos, profere decisão administrativa. Essa decisão deve ser expressamente motivada, especialmente quando divergir das conclusões da comissão processante, conforme autoriza a Lei nº 8.112/90.</a:t>
            </a:r>
          </a:p>
          <a:p>
            <a:pPr algn="just"/>
            <a:r>
              <a:rPr lang="pt-BR" dirty="0"/>
              <a:t>Na hipótese de aplicação de penalidade, a autoridade deve observar critérios de proporcionalidade e razoabilidade, considerando a natureza e a gravidade da infração, os danos causados ao serviço público, as circunstâncias agravantes ou atenuantes e os antecedentes funcionais do servidor (art. 128 da Lei nº 8.112/90). O julgamento, portanto, não se limita à subsunção formal do fato à norma, mas exige avaliação concreta e contextualizada da conduta.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1825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0C9C2E-09EA-8E9F-4BE6-57F465F1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01B4555-43E7-63AE-0463-16D02CF6F7CB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C77043-321A-F3D2-2EEB-6052704607B9}"/>
              </a:ext>
            </a:extLst>
          </p:cNvPr>
          <p:cNvSpPr txBox="1"/>
          <p:nvPr/>
        </p:nvSpPr>
        <p:spPr>
          <a:xfrm>
            <a:off x="1164030" y="991916"/>
            <a:ext cx="88485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Julgamento (decisão, motivação e dosimetria)</a:t>
            </a:r>
          </a:p>
          <a:p>
            <a:endParaRPr lang="pt-BR" b="1" dirty="0"/>
          </a:p>
          <a:p>
            <a:r>
              <a:rPr lang="pt-BR" dirty="0"/>
              <a:t>O julgamento cabe à </a:t>
            </a:r>
            <a:r>
              <a:rPr lang="pt-BR" b="1" dirty="0"/>
              <a:t>autoridade competente</a:t>
            </a:r>
            <a:r>
              <a:rPr lang="pt-BR" dirty="0"/>
              <a:t>, após relatório.</a:t>
            </a:r>
          </a:p>
          <a:p>
            <a:endParaRPr lang="pt-BR" dirty="0"/>
          </a:p>
          <a:p>
            <a:r>
              <a:rPr lang="pt-BR" b="1" dirty="0"/>
              <a:t>Regras-chave: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decisão deve ser </a:t>
            </a:r>
            <a:r>
              <a:rPr lang="pt-BR" b="1" dirty="0"/>
              <a:t>motivada</a:t>
            </a:r>
            <a:r>
              <a:rPr lang="pt-BR" dirty="0"/>
              <a:t> e coerente com as provas;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pode divergir do relatório, mas deve fundamentar;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aplicação de penalidade exige </a:t>
            </a:r>
            <a:r>
              <a:rPr lang="pt-BR" b="1" dirty="0"/>
              <a:t>dosimetria</a:t>
            </a:r>
            <a:r>
              <a:rPr lang="pt-BR" dirty="0"/>
              <a:t>:</a:t>
            </a:r>
          </a:p>
          <a:p>
            <a:endParaRPr lang="pt-BR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pt-BR" b="1" dirty="0"/>
              <a:t>natureza e gravidade,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pt-BR" b="1" dirty="0"/>
              <a:t>danos ao serviço,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pt-BR" b="1" dirty="0"/>
              <a:t>agravantes/atenuantes,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pt-BR" b="1" dirty="0"/>
              <a:t>antecedentes funcionais.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pt-BR" dirty="0"/>
              <a:t>📌 Julgar é ato de responsabilidade institucional: legalidade + proporcionalidade.</a:t>
            </a:r>
          </a:p>
          <a:p>
            <a:pPr algn="just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1447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9C2F8-48D0-5F06-0208-1DF1CFBC6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3E93DD4-BD49-4A06-B9B7-C4863332959F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83B7C9-EE93-6841-8A84-595A60A41FB7}"/>
              </a:ext>
            </a:extLst>
          </p:cNvPr>
          <p:cNvSpPr txBox="1"/>
          <p:nvPr/>
        </p:nvSpPr>
        <p:spPr>
          <a:xfrm>
            <a:off x="1678664" y="1430455"/>
            <a:ext cx="82117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As fases do PAD constituem um sistema de garantias que protege simultaneamente o interesse público e os direitos do servidor. A observância rigorosa dessas etapas assegura que o poder disciplinar seja exercido de forma legítima, evitando tanto a impunidade quanto o abuso ou a perseguição funcional. O desrespeito às fases, a confusão de papéis ou a supressão de garantias compromete a validade do processo e pode conduzir à sua anulação administrativa ou judicial.</a:t>
            </a:r>
          </a:p>
          <a:p>
            <a:pPr algn="just"/>
            <a:endParaRPr lang="pt-BR" noProof="0" dirty="0"/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39A9054-822C-1A3D-A36A-94FCB9061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168" y="4021493"/>
            <a:ext cx="1424145" cy="10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5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3E6668-EAB1-760D-96D7-94BD05EA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00F8457-277B-E5DB-CE08-A7F6328F043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9E5C39-D21E-8E54-E87F-88C061CAB12D}"/>
              </a:ext>
            </a:extLst>
          </p:cNvPr>
          <p:cNvSpPr txBox="1"/>
          <p:nvPr/>
        </p:nvSpPr>
        <p:spPr>
          <a:xfrm>
            <a:off x="1352600" y="951440"/>
            <a:ext cx="89546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PAD</a:t>
            </a:r>
            <a:endParaRPr lang="pt-BR" sz="2200" b="1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C5690A9-4045-A1FD-CD70-08C366EE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84332"/>
              </p:ext>
            </p:extLst>
          </p:nvPr>
        </p:nvGraphicFramePr>
        <p:xfrm>
          <a:off x="838199" y="1382327"/>
          <a:ext cx="11079146" cy="3059046"/>
        </p:xfrm>
        <a:graphic>
          <a:graphicData uri="http://schemas.openxmlformats.org/drawingml/2006/table">
            <a:tbl>
              <a:tblPr/>
              <a:tblGrid>
                <a:gridCol w="3416560">
                  <a:extLst>
                    <a:ext uri="{9D8B030D-6E8A-4147-A177-3AD203B41FA5}">
                      <a16:colId xmlns:a16="http://schemas.microsoft.com/office/drawing/2014/main" val="1224540903"/>
                    </a:ext>
                  </a:extLst>
                </a:gridCol>
                <a:gridCol w="7662586">
                  <a:extLst>
                    <a:ext uri="{9D8B030D-6E8A-4147-A177-3AD203B41FA5}">
                      <a16:colId xmlns:a16="http://schemas.microsoft.com/office/drawing/2014/main" val="1489065203"/>
                    </a:ext>
                  </a:extLst>
                </a:gridCol>
              </a:tblGrid>
              <a:tr h="501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Aspecto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Pontos Principais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1156"/>
                  </a:ext>
                </a:extLst>
              </a:tr>
              <a:tr h="501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Função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Apurar infrações e aplicar penalidades graves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332627"/>
                  </a:ext>
                </a:extLst>
              </a:tr>
              <a:tr h="501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Características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Formalidade, rito definido e garantias legais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839163"/>
                  </a:ext>
                </a:extLst>
              </a:tr>
              <a:tr h="526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Etapas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Instauração → instrução → defesa → relatório → decisão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43606"/>
                  </a:ext>
                </a:extLst>
              </a:tr>
              <a:tr h="501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Resultado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Arquivamento ou aplicação de penalidade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348198"/>
                  </a:ext>
                </a:extLst>
              </a:tr>
              <a:tr h="526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Princípios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Legalidade, impessoalidade, motivação, verdade material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634165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2B9DAC33-5AD3-1356-F7D7-559809F16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79" y="3944136"/>
            <a:ext cx="10440857" cy="1962424"/>
          </a:xfrm>
          <a:prstGeom prst="rect">
            <a:avLst/>
          </a:prstGeom>
        </p:spPr>
      </p:pic>
      <p:sp>
        <p:nvSpPr>
          <p:cNvPr id="7" name="Seta: Curva para a Direita 6">
            <a:extLst>
              <a:ext uri="{FF2B5EF4-FFF2-40B4-BE49-F238E27FC236}">
                <a16:creationId xmlns:a16="http://schemas.microsoft.com/office/drawing/2014/main" id="{CF154DA4-E818-0702-A5D1-0BA59A31B8E7}"/>
              </a:ext>
            </a:extLst>
          </p:cNvPr>
          <p:cNvSpPr/>
          <p:nvPr/>
        </p:nvSpPr>
        <p:spPr>
          <a:xfrm>
            <a:off x="191276" y="3159349"/>
            <a:ext cx="646923" cy="209378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45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00D1A-51A5-7FEC-4AE5-0E89AB6FC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BF3E085-3AED-BBBE-9BAF-EE7E1A762961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pic>
        <p:nvPicPr>
          <p:cNvPr id="3" name="Imagem 2" descr="Diagrama, Texto&#10;&#10;O conteúdo gerado por IA pode estar incorreto.">
            <a:extLst>
              <a:ext uri="{FF2B5EF4-FFF2-40B4-BE49-F238E27FC236}">
                <a16:creationId xmlns:a16="http://schemas.microsoft.com/office/drawing/2014/main" id="{F209AC4C-6D9F-2351-DDF7-0C1DC46F1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719068"/>
            <a:ext cx="8460433" cy="56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32E3D-FBEE-9C49-C9D7-A6D46DE7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9A4F23F-03F2-BC82-3AAA-6E9D25B1CEC3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C848A9-DD6C-7794-85AC-D6CA402C3F0F}"/>
              </a:ext>
            </a:extLst>
          </p:cNvPr>
          <p:cNvSpPr txBox="1"/>
          <p:nvPr/>
        </p:nvSpPr>
        <p:spPr>
          <a:xfrm>
            <a:off x="1371599" y="727788"/>
            <a:ext cx="9806473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200" dirty="0"/>
          </a:p>
          <a:p>
            <a:r>
              <a:rPr lang="pt-BR" b="1" dirty="0"/>
              <a:t>NULIDADES, RECURSOS E REVISÃO NO PAD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 Nulidades no PAD</a:t>
            </a:r>
          </a:p>
          <a:p>
            <a:endParaRPr lang="pt-BR" b="1" dirty="0"/>
          </a:p>
          <a:p>
            <a:r>
              <a:rPr lang="pt-BR" dirty="0"/>
              <a:t>A nulidade ocorre quando há violação a norma legal ou a garantia fundamental, capaz de comprometer a regularidade, a defesa ou a legitimidade do Processo Administrativo Disciplinar.</a:t>
            </a:r>
          </a:p>
          <a:p>
            <a:endParaRPr lang="pt-BR" dirty="0"/>
          </a:p>
          <a:p>
            <a:r>
              <a:rPr lang="pt-BR" dirty="0"/>
              <a:t>Fundamentos jurídicos:</a:t>
            </a:r>
          </a:p>
          <a:p>
            <a:endParaRPr lang="pt-B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CF, art. 5º, LIV e LV – devido processo legal, contraditório e ampla defesa;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Lei nº 8.112/1990 – regras procedimentais do PAD;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Princípio do </a:t>
            </a:r>
            <a:r>
              <a:rPr lang="pt-BR" dirty="0" err="1"/>
              <a:t>pas</a:t>
            </a:r>
            <a:r>
              <a:rPr lang="pt-BR" dirty="0"/>
              <a:t> de </a:t>
            </a:r>
            <a:r>
              <a:rPr lang="pt-BR" dirty="0" err="1"/>
              <a:t>nullité</a:t>
            </a:r>
            <a:r>
              <a:rPr lang="pt-BR" dirty="0"/>
              <a:t> </a:t>
            </a:r>
            <a:r>
              <a:rPr lang="pt-BR" dirty="0" err="1"/>
              <a:t>sans</a:t>
            </a:r>
            <a:r>
              <a:rPr lang="pt-BR" dirty="0"/>
              <a:t> </a:t>
            </a:r>
            <a:r>
              <a:rPr lang="pt-BR" dirty="0" err="1"/>
              <a:t>grief</a:t>
            </a:r>
            <a:endParaRPr lang="pt-B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lvl="2"/>
            <a:br>
              <a:rPr lang="pt-BR" dirty="0"/>
            </a:br>
            <a:r>
              <a:rPr lang="pt-BR" dirty="0"/>
              <a:t>→ não há nulidade sem prejuízo</a:t>
            </a:r>
          </a:p>
          <a:p>
            <a:pPr lvl="2"/>
            <a:endParaRPr lang="pt-BR" dirty="0"/>
          </a:p>
          <a:p>
            <a:r>
              <a:rPr lang="pt-BR" dirty="0"/>
              <a:t>📌 Nem todo erro invalida o PAD, mas toda violação relevante invalida.</a:t>
            </a:r>
          </a:p>
          <a:p>
            <a:endParaRPr lang="pt-BR" sz="2200" i="0" dirty="0">
              <a:effectLst/>
            </a:endParaRP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272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14907-62E8-7A7E-E8FE-DBDAE54A4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D632E5-0729-AE74-018A-BB05C46C1AB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4EB3F6-3701-1695-6513-589D862CE76C}"/>
              </a:ext>
            </a:extLst>
          </p:cNvPr>
          <p:cNvSpPr txBox="1"/>
          <p:nvPr/>
        </p:nvSpPr>
        <p:spPr>
          <a:xfrm>
            <a:off x="513184" y="718457"/>
            <a:ext cx="109168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200" dirty="0"/>
          </a:p>
          <a:p>
            <a:endParaRPr lang="pt-BR" sz="2200" dirty="0"/>
          </a:p>
          <a:p>
            <a:pPr algn="just"/>
            <a:r>
              <a:rPr lang="pt-BR" b="1" dirty="0"/>
              <a:t>Principais causas de nulidade (com base prática)</a:t>
            </a:r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r>
              <a:rPr lang="pt-BR" dirty="0"/>
              <a:t>São causas frequentes de nulidade reconhecidas pela Administração e pelo Judiciário:</a:t>
            </a:r>
          </a:p>
          <a:p>
            <a:pPr algn="just"/>
            <a:endParaRPr lang="pt-BR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Comissão composta por membro impedido ou suspeito (inimizade, interesse);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Cerceamento de defesa (indeferimento injustificado de prova);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Falta de motivação no relatório ou na decisão;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Imputação genérica, sem descrição clara do fato;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Violação ao contraditório;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Julgamento sem observância das provas dos autos;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dirty="0"/>
              <a:t>Desproporcionalidade evidente da penalidade.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lvl="2" algn="just"/>
            <a:endParaRPr lang="pt-BR" dirty="0"/>
          </a:p>
          <a:p>
            <a:pPr algn="just"/>
            <a:r>
              <a:rPr lang="pt-BR" dirty="0"/>
              <a:t>PAD usado como instrumento de perseguição tende a gerar nulidade.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4230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A461E-0F5D-9E7A-A0DD-8A7B75A4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19DB8A8-7398-BF8C-F2C9-9C0E4610743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FFD0DE-AB1F-FDDC-1BE6-35FA7036405A}"/>
              </a:ext>
            </a:extLst>
          </p:cNvPr>
          <p:cNvSpPr txBox="1"/>
          <p:nvPr/>
        </p:nvSpPr>
        <p:spPr>
          <a:xfrm>
            <a:off x="494523" y="933061"/>
            <a:ext cx="1091681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200" dirty="0"/>
          </a:p>
          <a:p>
            <a:endParaRPr lang="pt-BR" sz="2200" dirty="0"/>
          </a:p>
          <a:p>
            <a:r>
              <a:rPr lang="pt-BR" b="1" dirty="0"/>
              <a:t> Recursos administrativos no PAD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Os recursos administrativos são instrumentos internos destinados a: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reexaminar decisões;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corrigir ilegalidades;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evitar judicialização desnecessária.</a:t>
            </a:r>
          </a:p>
          <a:p>
            <a:endParaRPr lang="pt-BR" dirty="0"/>
          </a:p>
          <a:p>
            <a:r>
              <a:rPr lang="pt-BR" dirty="0"/>
              <a:t>Características:</a:t>
            </a:r>
          </a:p>
          <a:p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Integram o devido processo legal;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Devem ser analisados de forma fundamentada;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Não afastam o controle judicial posterior;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Podem atacar tanto mérito quanto vícios formais.</a:t>
            </a:r>
          </a:p>
          <a:p>
            <a:pPr lvl="1"/>
            <a:endParaRPr lang="pt-BR" dirty="0"/>
          </a:p>
          <a:p>
            <a:pPr lvl="4"/>
            <a:r>
              <a:rPr lang="pt-BR" dirty="0"/>
              <a:t> O recurso não é favor da Administração: é direito do servidor.</a:t>
            </a:r>
          </a:p>
          <a:p>
            <a:endParaRPr lang="pt-BR" sz="2200" b="0" i="0" dirty="0">
              <a:effectLst/>
            </a:endParaRPr>
          </a:p>
        </p:txBody>
      </p:sp>
      <p:sp>
        <p:nvSpPr>
          <p:cNvPr id="2" name="Seta: Entalhada para a Direita 1">
            <a:extLst>
              <a:ext uri="{FF2B5EF4-FFF2-40B4-BE49-F238E27FC236}">
                <a16:creationId xmlns:a16="http://schemas.microsoft.com/office/drawing/2014/main" id="{82285D76-7A65-331F-B7A4-F8279D83A162}"/>
              </a:ext>
            </a:extLst>
          </p:cNvPr>
          <p:cNvSpPr/>
          <p:nvPr/>
        </p:nvSpPr>
        <p:spPr>
          <a:xfrm>
            <a:off x="1576535" y="6066724"/>
            <a:ext cx="578498" cy="24259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33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897325-47AB-7576-DA33-F53C5700399A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pt-BR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Professora</a:t>
            </a:r>
            <a:endParaRPr lang="en-US" altLang="pt-BR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Marcianita Lopata de Lima</a:t>
            </a:r>
          </a:p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pt-BR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endParaRPr lang="pt-BR" sz="1600" b="1" noProof="0" dirty="0"/>
          </a:p>
          <a:p>
            <a:pPr marL="0">
              <a:defRPr/>
            </a:pPr>
            <a:r>
              <a:rPr lang="pt-BR" sz="1600" b="1" noProof="0" dirty="0"/>
              <a:t>Advogada</a:t>
            </a:r>
          </a:p>
          <a:p>
            <a:pPr marL="0">
              <a:defRPr/>
            </a:pPr>
            <a:r>
              <a:rPr lang="pt-BR" sz="1600" b="1" noProof="0" dirty="0"/>
              <a:t>Mestre em Direito Empresarial e Cidadania pelo </a:t>
            </a:r>
            <a:r>
              <a:rPr lang="pt-BR" sz="1600" b="1" noProof="0" dirty="0" err="1"/>
              <a:t>Unicuritiba</a:t>
            </a:r>
            <a:endParaRPr lang="pt-BR" sz="1600" b="1" noProof="0" dirty="0"/>
          </a:p>
          <a:p>
            <a:pPr marL="0">
              <a:defRPr/>
            </a:pPr>
            <a:r>
              <a:rPr lang="pt-BR" sz="1600" b="1" noProof="0" dirty="0"/>
              <a:t>Especialização em Gestão Contábil e Tributária pela UFPR </a:t>
            </a:r>
          </a:p>
          <a:p>
            <a:pPr marL="0">
              <a:defRPr/>
            </a:pPr>
            <a:r>
              <a:rPr lang="pt-BR" sz="1600" b="1" noProof="0" dirty="0"/>
              <a:t>Especialização em LGPD pela </a:t>
            </a:r>
            <a:r>
              <a:rPr lang="pt-BR" sz="1600" b="1" noProof="0" dirty="0" err="1"/>
              <a:t>Legale</a:t>
            </a:r>
            <a:r>
              <a:rPr lang="pt-BR" sz="1600" b="1" noProof="0" dirty="0"/>
              <a:t> Educacional</a:t>
            </a:r>
          </a:p>
          <a:p>
            <a:pPr marL="0">
              <a:defRPr/>
            </a:pPr>
            <a:r>
              <a:rPr lang="pt-BR" sz="1600" b="1" noProof="0" dirty="0"/>
              <a:t>Especialização em Direito Empresarial pela </a:t>
            </a:r>
            <a:r>
              <a:rPr lang="pt-BR" sz="1600" b="1" noProof="0" dirty="0" err="1"/>
              <a:t>Legale</a:t>
            </a:r>
            <a:r>
              <a:rPr lang="pt-BR" sz="1600" b="1" noProof="0" dirty="0"/>
              <a:t> Educacional</a:t>
            </a:r>
          </a:p>
          <a:p>
            <a:pPr marL="0">
              <a:defRPr/>
            </a:pPr>
            <a:r>
              <a:rPr lang="pt-BR" sz="1600" b="1" noProof="0" dirty="0"/>
              <a:t>Especialização em Planejamento Previdenciário pela </a:t>
            </a:r>
            <a:r>
              <a:rPr lang="pt-BR" sz="1600" b="1" noProof="0" dirty="0" err="1"/>
              <a:t>Legale</a:t>
            </a:r>
            <a:r>
              <a:rPr lang="pt-BR" sz="1600" b="1" noProof="0" dirty="0"/>
              <a:t> Educacional</a:t>
            </a:r>
          </a:p>
          <a:p>
            <a:pPr marL="0">
              <a:defRPr/>
            </a:pPr>
            <a:r>
              <a:rPr lang="pt-BR" sz="1600" b="1" noProof="0" dirty="0"/>
              <a:t>MBA em Gestão de Pessoas pela </a:t>
            </a:r>
            <a:r>
              <a:rPr lang="pt-BR" sz="1600" b="1" noProof="0" dirty="0" err="1"/>
              <a:t>Facet</a:t>
            </a:r>
            <a:endParaRPr lang="pt-BR" sz="1600" b="1" noProof="0" dirty="0"/>
          </a:p>
          <a:p>
            <a:pPr marL="0">
              <a:defRPr/>
            </a:pPr>
            <a:r>
              <a:rPr lang="pt-BR" sz="1600" b="1" noProof="0" dirty="0"/>
              <a:t>Graduada em Direito pela FACEAR (2009)</a:t>
            </a:r>
          </a:p>
          <a:p>
            <a:pPr marL="0">
              <a:defRPr/>
            </a:pPr>
            <a:endParaRPr lang="en-US" alt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36900F-D056-3408-9C7F-C9412657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1380071"/>
            <a:ext cx="3615776" cy="4109736"/>
          </a:xfrm>
          <a:prstGeom prst="rect">
            <a:avLst/>
          </a:prstGeom>
        </p:spPr>
      </p:pic>
      <p:pic>
        <p:nvPicPr>
          <p:cNvPr id="6" name="Imagem 5" descr="Mulher com cabelo loiro&#10;&#10;O conteúdo gerado por IA pode estar incorreto.">
            <a:extLst>
              <a:ext uri="{FF2B5EF4-FFF2-40B4-BE49-F238E27FC236}">
                <a16:creationId xmlns:a16="http://schemas.microsoft.com/office/drawing/2014/main" id="{397C94C2-82DD-F9B3-E384-DADC8F9E7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22" y="3531694"/>
            <a:ext cx="2443171" cy="27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B355C-8131-D609-0D91-749D393B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CA85F6F-CB90-8C49-3492-417E10F99D6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2A6B4A-14E9-A633-785C-C0123D353376}"/>
              </a:ext>
            </a:extLst>
          </p:cNvPr>
          <p:cNvSpPr txBox="1"/>
          <p:nvPr/>
        </p:nvSpPr>
        <p:spPr>
          <a:xfrm>
            <a:off x="513184" y="718457"/>
            <a:ext cx="10916816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 Revisão do PAD</a:t>
            </a:r>
          </a:p>
          <a:p>
            <a:endParaRPr lang="pt-BR" b="1" dirty="0"/>
          </a:p>
          <a:p>
            <a:r>
              <a:rPr lang="pt-BR" dirty="0"/>
              <a:t>A revisão do PAD é cabível quando surgirem: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dirty="0"/>
              <a:t>fatos novos;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dirty="0"/>
              <a:t>provas novas;</a:t>
            </a:r>
          </a:p>
          <a:p>
            <a:endParaRPr lang="pt-BR" dirty="0"/>
          </a:p>
          <a:p>
            <a:r>
              <a:rPr lang="pt-BR" dirty="0"/>
              <a:t>circunstâncias capazes de demonstrar: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dirty="0"/>
              <a:t>inocência do punido;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dirty="0"/>
              <a:t>inadequação da penalidade aplicada.</a:t>
            </a:r>
          </a:p>
          <a:p>
            <a:endParaRPr lang="pt-BR" dirty="0"/>
          </a:p>
          <a:p>
            <a:r>
              <a:rPr lang="pt-BR" dirty="0"/>
              <a:t>Características da revisão: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dirty="0"/>
              <a:t>Pode ser requerida a qualquer tempo (Lei 8.112/90, art. 174);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dirty="0"/>
              <a:t>Ônus da prova é do servidor requerente;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dirty="0"/>
              <a:t>Não se confunde com recurso;</a:t>
            </a:r>
          </a:p>
          <a:p>
            <a:pPr lvl="6" algn="ctr"/>
            <a:r>
              <a:rPr lang="pt-BR" dirty="0"/>
              <a:t>Pode resultar em:</a:t>
            </a:r>
          </a:p>
          <a:p>
            <a:pPr marL="3486150" lvl="7" indent="-285750" algn="ctr">
              <a:buFont typeface="Wingdings" panose="05000000000000000000" pitchFamily="2" charset="2"/>
              <a:buChar char="ü"/>
            </a:pPr>
            <a:r>
              <a:rPr lang="pt-BR" b="1" dirty="0"/>
              <a:t>absolvição;</a:t>
            </a:r>
          </a:p>
          <a:p>
            <a:pPr marL="3486150" lvl="7" indent="-285750" algn="ctr">
              <a:buFont typeface="Wingdings" panose="05000000000000000000" pitchFamily="2" charset="2"/>
              <a:buChar char="ü"/>
            </a:pPr>
            <a:r>
              <a:rPr lang="pt-BR" b="1" dirty="0"/>
              <a:t>redução de penalidade;</a:t>
            </a:r>
          </a:p>
          <a:p>
            <a:pPr marL="3486150" lvl="7" indent="-285750" algn="ctr">
              <a:buFont typeface="Wingdings" panose="05000000000000000000" pitchFamily="2" charset="2"/>
              <a:buChar char="ü"/>
            </a:pPr>
            <a:r>
              <a:rPr lang="pt-BR" b="1" dirty="0"/>
              <a:t>reintegração.</a:t>
            </a:r>
          </a:p>
          <a:p>
            <a:endParaRPr lang="pt-BR" b="1" dirty="0"/>
          </a:p>
          <a:p>
            <a:r>
              <a:rPr lang="pt-BR" dirty="0"/>
              <a:t> A revisão reafirma o caráter não vingativo do poder disciplinar.</a:t>
            </a: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sp>
        <p:nvSpPr>
          <p:cNvPr id="2" name="Chave Dupla 1">
            <a:extLst>
              <a:ext uri="{FF2B5EF4-FFF2-40B4-BE49-F238E27FC236}">
                <a16:creationId xmlns:a16="http://schemas.microsoft.com/office/drawing/2014/main" id="{3226F8C8-12A0-A9E6-5C1B-00D60686D47C}"/>
              </a:ext>
            </a:extLst>
          </p:cNvPr>
          <p:cNvSpPr/>
          <p:nvPr/>
        </p:nvSpPr>
        <p:spPr>
          <a:xfrm>
            <a:off x="5990253" y="4833257"/>
            <a:ext cx="3340359" cy="77444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32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CAE7C-9EBC-9A50-C499-D18558EB2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ED653F4-D800-D06F-3AE6-00C47ADDA16B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00067E-CD37-617F-3055-F4B7B3968ECB}"/>
              </a:ext>
            </a:extLst>
          </p:cNvPr>
          <p:cNvSpPr txBox="1"/>
          <p:nvPr/>
        </p:nvSpPr>
        <p:spPr>
          <a:xfrm>
            <a:off x="1371600" y="942109"/>
            <a:ext cx="100584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endParaRPr lang="pt-BR" dirty="0"/>
          </a:p>
          <a:p>
            <a:pPr algn="just"/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4549D2C-8A8B-DBB2-7FA5-ACD90F541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9063"/>
              </p:ext>
            </p:extLst>
          </p:nvPr>
        </p:nvGraphicFramePr>
        <p:xfrm>
          <a:off x="811763" y="770021"/>
          <a:ext cx="10618237" cy="5538920"/>
        </p:xfrm>
        <a:graphic>
          <a:graphicData uri="http://schemas.openxmlformats.org/drawingml/2006/table">
            <a:tbl>
              <a:tblPr/>
              <a:tblGrid>
                <a:gridCol w="2715208">
                  <a:extLst>
                    <a:ext uri="{9D8B030D-6E8A-4147-A177-3AD203B41FA5}">
                      <a16:colId xmlns:a16="http://schemas.microsoft.com/office/drawing/2014/main" val="381523086"/>
                    </a:ext>
                  </a:extLst>
                </a:gridCol>
                <a:gridCol w="3881535">
                  <a:extLst>
                    <a:ext uri="{9D8B030D-6E8A-4147-A177-3AD203B41FA5}">
                      <a16:colId xmlns:a16="http://schemas.microsoft.com/office/drawing/2014/main" val="2061099656"/>
                    </a:ext>
                  </a:extLst>
                </a:gridCol>
                <a:gridCol w="4021494">
                  <a:extLst>
                    <a:ext uri="{9D8B030D-6E8A-4147-A177-3AD203B41FA5}">
                      <a16:colId xmlns:a16="http://schemas.microsoft.com/office/drawing/2014/main" val="1684656953"/>
                    </a:ext>
                  </a:extLst>
                </a:gridCol>
              </a:tblGrid>
              <a:tr h="340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 dirty="0"/>
                        <a:t>Situação</a:t>
                      </a:r>
                      <a:endParaRPr lang="pt-BR" sz="14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O que caracteriza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 dirty="0"/>
                        <a:t>Efeito no PAD</a:t>
                      </a:r>
                      <a:endParaRPr lang="pt-BR" sz="14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62511"/>
                  </a:ext>
                </a:extLst>
              </a:tr>
              <a:tr h="1108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Nulidade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Violação a garantia legal ou constitucional (contraditório, defesa, motivação, imparcialidade) com prejuízo comprovado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Anulação do ato ou do PAD (total ou parcial)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870757"/>
                  </a:ext>
                </a:extLst>
              </a:tr>
              <a:tr h="1108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Exemplos clássicos de nulidade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Comissão suspeita/impedida; cerceamento de defesa; imputação genérica; decisão sem motivação; prova ilícita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Reabertura da instrução ou novo julgamento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930319"/>
                  </a:ext>
                </a:extLst>
              </a:tr>
              <a:tr h="5963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Recurso administrativo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Discordância da decisão por erro de fato, de direito ou ilegalidade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Reexame da decisão pela própria Administração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976236"/>
                  </a:ext>
                </a:extLst>
              </a:tr>
              <a:tr h="5963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Momento do recurso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Após decisão administrativa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Pode reformar ou manter a decisão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59242"/>
                  </a:ext>
                </a:extLst>
              </a:tr>
              <a:tr h="8524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Revisão do PAD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Surgimento de fato novo ou prova nova capaz de demonstrar inocência ou pena inadequada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Absolvição, redução de pena ou reintegração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627652"/>
                  </a:ext>
                </a:extLst>
              </a:tr>
              <a:tr h="5963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Momento da revisão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A qualquer tempo (Lei 8.112/90, art. 174)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Não se confunde com recurso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92357"/>
                  </a:ext>
                </a:extLst>
              </a:tr>
              <a:tr h="340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/>
                        <a:t>Regra fundamental</a:t>
                      </a:r>
                      <a:endParaRPr lang="pt-B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i="1"/>
                        <a:t>Pas de nullité sans grief</a:t>
                      </a:r>
                      <a:endParaRPr lang="fr-FR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Não há nulidade sem prejuízo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31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8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14EDF-B2E2-2E24-6F10-008CA2970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F6456A5-3D8B-FE1C-3D75-E0EC386AD8A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FDF66E-3D99-6F37-521C-45AE9A2AE2DA}"/>
              </a:ext>
            </a:extLst>
          </p:cNvPr>
          <p:cNvSpPr txBox="1"/>
          <p:nvPr/>
        </p:nvSpPr>
        <p:spPr>
          <a:xfrm>
            <a:off x="793103" y="942109"/>
            <a:ext cx="10226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INFRAÇÕES ADMINISTRATIVAS EM ESPÉCIES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dirty="0"/>
              <a:t>O que são infrações administrativas? </a:t>
            </a:r>
          </a:p>
          <a:p>
            <a:endParaRPr lang="pt-BR" dirty="0"/>
          </a:p>
          <a:p>
            <a:r>
              <a:rPr lang="pt-BR" dirty="0"/>
              <a:t>Infração administrativa é toda conduta praticada pelo servidor público que viola dever funcional, proibição legal ou princípio da Administração Pública, sujeitando-o a sanção disciplinar.</a:t>
            </a:r>
          </a:p>
          <a:p>
            <a:r>
              <a:rPr lang="pt-BR" dirty="0"/>
              <a:t>Fundamentos legais:</a:t>
            </a:r>
          </a:p>
          <a:p>
            <a:endParaRPr lang="pt-BR" dirty="0"/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pt-BR" dirty="0"/>
              <a:t>Constituição Federal, art. 37 (legalidade, moralidade, eficiência)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pt-BR" dirty="0"/>
              <a:t>Lei nº 8.112/90 (</a:t>
            </a:r>
            <a:r>
              <a:rPr lang="pt-BR" dirty="0" err="1"/>
              <a:t>arts</a:t>
            </a:r>
            <a:r>
              <a:rPr lang="pt-BR" dirty="0"/>
              <a:t>. 116, 117, 128 e 132)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pt-BR" dirty="0"/>
              <a:t>Estatutos estaduais e municipais (regra geral semelhante)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r>
              <a:rPr lang="pt-BR" dirty="0"/>
              <a:t> </a:t>
            </a:r>
            <a:r>
              <a:rPr lang="pt-BR" dirty="0" err="1"/>
              <a:t>Ponto-chave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/>
              <a:t>A infração administrativa não depende de crime e pode existir mesmo sem dano financeiro direto ao erário.</a:t>
            </a:r>
          </a:p>
          <a:p>
            <a:pPr algn="just"/>
            <a:endParaRPr lang="pt-BR" sz="2200" dirty="0"/>
          </a:p>
          <a:p>
            <a:pPr algn="just"/>
            <a:endParaRPr lang="pt-BR" sz="2200" i="0" dirty="0">
              <a:effectLst/>
            </a:endParaRPr>
          </a:p>
          <a:p>
            <a:pPr algn="just"/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8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0C559-04AD-C647-A61F-D5490892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FCBC163-D20C-A5DC-39C2-1FF20E78501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004E04-90D4-893F-FBD4-91C3F68EC58A}"/>
              </a:ext>
            </a:extLst>
          </p:cNvPr>
          <p:cNvSpPr txBox="1"/>
          <p:nvPr/>
        </p:nvSpPr>
        <p:spPr>
          <a:xfrm>
            <a:off x="233266" y="643812"/>
            <a:ext cx="11308702" cy="713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Espécies de infrações administrativas </a:t>
            </a:r>
          </a:p>
          <a:p>
            <a:endParaRPr lang="pt-BR" b="1" dirty="0"/>
          </a:p>
          <a:p>
            <a:r>
              <a:rPr lang="pt-BR" dirty="0"/>
              <a:t>As infrações administrativas podem ser classificadas conforme a gravidade da conduta:</a:t>
            </a:r>
          </a:p>
          <a:p>
            <a:endParaRPr lang="pt-BR" dirty="0"/>
          </a:p>
          <a:p>
            <a:r>
              <a:rPr lang="pt-BR" dirty="0"/>
              <a:t>🔹 Infrações leves</a:t>
            </a:r>
          </a:p>
          <a:p>
            <a:r>
              <a:rPr lang="pt-BR" dirty="0"/>
              <a:t>Descumprimento pontual de dever funcional</a:t>
            </a:r>
          </a:p>
          <a:p>
            <a:r>
              <a:rPr lang="pt-BR" dirty="0"/>
              <a:t>Ausência de dolo grave</a:t>
            </a:r>
          </a:p>
          <a:p>
            <a:r>
              <a:rPr lang="pt-BR" dirty="0"/>
              <a:t>Baixo impacto ao serviço público</a:t>
            </a:r>
          </a:p>
          <a:p>
            <a:r>
              <a:rPr lang="pt-BR" dirty="0"/>
              <a:t>➡️ Sanção usual: Advertência</a:t>
            </a:r>
          </a:p>
          <a:p>
            <a:endParaRPr lang="pt-BR" dirty="0"/>
          </a:p>
          <a:p>
            <a:r>
              <a:rPr lang="pt-BR" dirty="0"/>
              <a:t>🔹 Infrações médias</a:t>
            </a:r>
          </a:p>
          <a:p>
            <a:r>
              <a:rPr lang="pt-BR" dirty="0"/>
              <a:t>Reiteração de condutas</a:t>
            </a:r>
          </a:p>
          <a:p>
            <a:r>
              <a:rPr lang="pt-BR" dirty="0"/>
              <a:t>Negligência relevante</a:t>
            </a:r>
          </a:p>
          <a:p>
            <a:r>
              <a:rPr lang="pt-BR" dirty="0"/>
              <a:t>Prejuízo organizacional</a:t>
            </a:r>
          </a:p>
          <a:p>
            <a:r>
              <a:rPr lang="pt-BR" dirty="0"/>
              <a:t>➡️ Sanção usual: Suspensão (até 30 dias)</a:t>
            </a:r>
          </a:p>
          <a:p>
            <a:endParaRPr lang="pt-BR" dirty="0"/>
          </a:p>
          <a:p>
            <a:r>
              <a:rPr lang="pt-BR" dirty="0"/>
              <a:t>🔹 Infrações graves</a:t>
            </a:r>
          </a:p>
          <a:p>
            <a:r>
              <a:rPr lang="pt-BR" dirty="0"/>
              <a:t>Dolo, má-fé ou desonestidade</a:t>
            </a:r>
          </a:p>
          <a:p>
            <a:r>
              <a:rPr lang="pt-BR" dirty="0"/>
              <a:t>Prejuízo relevante ao serviço público</a:t>
            </a:r>
          </a:p>
          <a:p>
            <a:r>
              <a:rPr lang="pt-BR" dirty="0"/>
              <a:t>Violação direta à moralidade administrativa</a:t>
            </a:r>
          </a:p>
          <a:p>
            <a:r>
              <a:rPr lang="pt-BR" dirty="0"/>
              <a:t>➡️ Sanção possível: Suspensão superior a 30 dias ou demissão</a:t>
            </a:r>
          </a:p>
          <a:p>
            <a:pPr algn="just"/>
            <a:endParaRPr lang="pt-BR" sz="2200" b="1" dirty="0"/>
          </a:p>
          <a:p>
            <a:pPr algn="just"/>
            <a:endParaRPr lang="pt-BR" sz="2200" b="1" i="0" dirty="0">
              <a:effectLst/>
            </a:endParaRPr>
          </a:p>
          <a:p>
            <a:pPr algn="just"/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21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823DE-691F-F4F6-8DE2-32835F219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F8FD9F-706A-09B0-A17C-EBB17F8FECC5}"/>
              </a:ext>
            </a:extLst>
          </p:cNvPr>
          <p:cNvSpPr txBox="1"/>
          <p:nvPr/>
        </p:nvSpPr>
        <p:spPr>
          <a:xfrm>
            <a:off x="7910285" y="2533476"/>
            <a:ext cx="1344247" cy="681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DA584C-9D37-AEAC-64BD-CC1256ACB230}"/>
              </a:ext>
            </a:extLst>
          </p:cNvPr>
          <p:cNvSpPr txBox="1"/>
          <p:nvPr/>
        </p:nvSpPr>
        <p:spPr>
          <a:xfrm>
            <a:off x="858982" y="734291"/>
            <a:ext cx="946723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pt-BR" b="1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i="0">
              <a:effectLst/>
            </a:endParaRPr>
          </a:p>
          <a:p>
            <a:pPr>
              <a:spcAft>
                <a:spcPts val="600"/>
              </a:spcAft>
            </a:pPr>
            <a:endParaRPr lang="pt-BR"/>
          </a:p>
          <a:p>
            <a:pPr>
              <a:spcAft>
                <a:spcPts val="600"/>
              </a:spcAft>
            </a:pPr>
            <a:endParaRPr lang="pt-BR" b="1" i="0">
              <a:effectLst/>
            </a:endParaRPr>
          </a:p>
          <a:p>
            <a:pPr>
              <a:spcAft>
                <a:spcPts val="600"/>
              </a:spcAft>
            </a:pPr>
            <a:endParaRPr lang="pt-BR" sz="2200" b="0" i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13A1FD-8C20-0E11-6F58-38F54EDBD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50240"/>
              </p:ext>
            </p:extLst>
          </p:nvPr>
        </p:nvGraphicFramePr>
        <p:xfrm>
          <a:off x="643466" y="645553"/>
          <a:ext cx="10905067" cy="585160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07229">
                  <a:extLst>
                    <a:ext uri="{9D8B030D-6E8A-4147-A177-3AD203B41FA5}">
                      <a16:colId xmlns:a16="http://schemas.microsoft.com/office/drawing/2014/main" val="1975889755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3582863903"/>
                    </a:ext>
                  </a:extLst>
                </a:gridCol>
                <a:gridCol w="5740289">
                  <a:extLst>
                    <a:ext uri="{9D8B030D-6E8A-4147-A177-3AD203B41FA5}">
                      <a16:colId xmlns:a16="http://schemas.microsoft.com/office/drawing/2014/main" val="2209950488"/>
                    </a:ext>
                  </a:extLst>
                </a:gridCol>
                <a:gridCol w="2824412">
                  <a:extLst>
                    <a:ext uri="{9D8B030D-6E8A-4147-A177-3AD203B41FA5}">
                      <a16:colId xmlns:a16="http://schemas.microsoft.com/office/drawing/2014/main" val="1174758463"/>
                    </a:ext>
                  </a:extLst>
                </a:gridCol>
              </a:tblGrid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Tema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Conteúdo Essencial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Prazos / Regras-Chave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1519448065"/>
                  </a:ext>
                </a:extLst>
              </a:tr>
              <a:tr h="559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 dirty="0"/>
                        <a:t>Deveres do Servidor</a:t>
                      </a: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Zelo com função, lealdade, cumprimento de normas e ordens legais, atendimento ao público, comunicação de irregularidades, sigilo, moralidade, assiduidade, urbanidade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Conduta esperada em conformidade com princípios administrativos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3058907872"/>
                  </a:ext>
                </a:extLst>
              </a:tr>
              <a:tr h="727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Proibições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Ausentar-se sem autorização, retirar documentos sem permissão, desrespeito, resistência injustificada, autopromoção, uso do cargo para proveito próprio, recebimento de vantagens, desídia, atividades incompatíveis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Parágrafo único: crítica doutrinária permitida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2664193961"/>
                  </a:ext>
                </a:extLst>
              </a:tr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Acumulação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Vedação à acumulação salvo hipóteses constitucionais, com compatibilidade de horários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Verificação obrigatória pelo RH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810265922"/>
                  </a:ext>
                </a:extLst>
              </a:tr>
              <a:tr h="435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Responsabilidade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Civil, penal e administrativa; independência das esferas; ação regressiva; absolvição penal pode afastar responsabilidade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Regressiva quando dano a terceiros; herdeiros dentro da herança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2779861211"/>
                  </a:ext>
                </a:extLst>
              </a:tr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Penalidades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Advertência, suspensão, demissão; agravantes e atenuantes; cancelamento de registros; tipificação das hipóteses de demissão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Prescrição: 5 anos (demissão), 2 anos (suspensão), 180 dias (advertência); interrupção com sindicância/PAD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745093298"/>
                  </a:ext>
                </a:extLst>
              </a:tr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Sindicância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Apuração preliminar obrigatória ao tomar ciência de irregularidade; 3 servidores efetivos; sigilo; pode gerar arquivamento ou PAD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Prazo: 60 dias + 60; afastamento preventivo até 60 dias + 60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43688188"/>
                  </a:ext>
                </a:extLst>
              </a:tr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Processo Administrativo Disciplinar (PAD)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Contraditório e ampla defesa; relatório da sindicância integra PAD; diligências, testemunhas, perícias; aplicação subsidiária do CPP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Prazo: 60 dias + 60; defesa prévia 3 dias; testemunhas até 8; alegações finais 10 dias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26641179"/>
                  </a:ext>
                </a:extLst>
              </a:tr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Defesa e Contraditório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Direito ao interrogatório, provas, reinquirição, perícia, defensor dativo em revelia; contraditório pleno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Citação pessoal ou edital; defensor dativo nomeado; diligências e alegações finais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744848858"/>
                  </a:ext>
                </a:extLst>
              </a:tr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Julgamento</a:t>
                      </a:r>
                      <a:endParaRPr lang="pt-BR" sz="130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Autoridade julga em até 30 dias; pode discordar da comissão; nulidade por vício; envio ao MP se crime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Servidor não pode se exonerar/aposentar até conclusão do PAD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4190534598"/>
                  </a:ext>
                </a:extLst>
              </a:tr>
              <a:tr h="392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 dirty="0"/>
                        <a:t>Revisão do Processo</a:t>
                      </a: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300" dirty="0"/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A qualquer tempo, com fatos novos; pode ser requerida por família ou curador; não agrava pena</a:t>
                      </a:r>
                    </a:p>
                  </a:txBody>
                  <a:tcPr marL="17014" marR="17014" marT="8507" marB="850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Prazo da comissão: 60 dias + 60; julgamento em 30 dias</a:t>
                      </a:r>
                    </a:p>
                  </a:txBody>
                  <a:tcPr marL="17014" marR="17014" marT="8507" marB="8507" anchor="ctr"/>
                </a:tc>
                <a:extLst>
                  <a:ext uri="{0D108BD9-81ED-4DB2-BD59-A6C34878D82A}">
                    <a16:rowId xmlns:a16="http://schemas.microsoft.com/office/drawing/2014/main" val="5319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38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03451-B119-4D42-27F8-532E6BC9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36C317F-EB2E-9F5A-D367-C22E0B19EB1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3B00BD-9BE0-29F7-BA85-8B454810CF66}"/>
              </a:ext>
            </a:extLst>
          </p:cNvPr>
          <p:cNvSpPr txBox="1"/>
          <p:nvPr/>
        </p:nvSpPr>
        <p:spPr>
          <a:xfrm>
            <a:off x="858982" y="734291"/>
            <a:ext cx="946723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b="1" dirty="0"/>
              <a:t>Das Penalidades Disciplinares</a:t>
            </a:r>
          </a:p>
          <a:p>
            <a:endParaRPr lang="pt-BR" b="1" dirty="0"/>
          </a:p>
          <a:p>
            <a:r>
              <a:rPr lang="pt-BR" dirty="0"/>
              <a:t>As penalidades são medidas aplicadas pela Administração para responsabilizar o servidor que violar deveres funcionais. Elas devem observar graduação, proporcionalidade e motivação</a:t>
            </a:r>
          </a:p>
          <a:p>
            <a:endParaRPr lang="pt-BR" dirty="0"/>
          </a:p>
          <a:p>
            <a:r>
              <a:rPr lang="pt-BR" dirty="0"/>
              <a:t>a) Advertência</a:t>
            </a:r>
          </a:p>
          <a:p>
            <a:r>
              <a:rPr lang="pt-BR" dirty="0"/>
              <a:t>Natureza: penalidade escrita e formal para infrações leves.</a:t>
            </a:r>
          </a:p>
          <a:p>
            <a:endParaRPr lang="pt-BR" dirty="0"/>
          </a:p>
          <a:p>
            <a:r>
              <a:rPr lang="pt-BR" dirty="0"/>
              <a:t>A advertência é aplicada às infrações leves, conforme matriz do art. 129 da Lei 8.112/1990, geralmente relacionadas à inobservância dos deveres funcionais (art. 116) e violações simples às proibições (art. 117).</a:t>
            </a:r>
          </a:p>
          <a:p>
            <a:endParaRPr lang="pt-BR" dirty="0"/>
          </a:p>
          <a:p>
            <a:r>
              <a:rPr lang="pt-BR" dirty="0"/>
              <a:t>Exemplos:</a:t>
            </a:r>
          </a:p>
          <a:p>
            <a:r>
              <a:rPr lang="pt-BR" dirty="0"/>
              <a:t>Ausentar-se brevemente do serviço sem autorização</a:t>
            </a:r>
          </a:p>
          <a:p>
            <a:r>
              <a:rPr lang="pt-BR" dirty="0"/>
              <a:t>Tratamento grosseiro eventual</a:t>
            </a:r>
          </a:p>
          <a:p>
            <a:r>
              <a:rPr lang="pt-BR" dirty="0"/>
              <a:t>Descumprimento de normas internas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0" dirty="0">
              <a:effectLst/>
            </a:endParaRPr>
          </a:p>
          <a:p>
            <a:endParaRPr lang="pt-BR" dirty="0"/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375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E48B2-E776-B86D-E489-1B49403B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D635157-E3F9-DBBD-2507-EF2732E6975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ECBBA9-BD0D-896E-5C51-0B0F1E472541}"/>
              </a:ext>
            </a:extLst>
          </p:cNvPr>
          <p:cNvSpPr txBox="1"/>
          <p:nvPr/>
        </p:nvSpPr>
        <p:spPr>
          <a:xfrm>
            <a:off x="653143" y="942109"/>
            <a:ext cx="1079551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pPr algn="just"/>
            <a:r>
              <a:rPr lang="pt-BR" dirty="0"/>
              <a:t>b) Repreensão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Natureza:  A figura da “repreensão” não está prevista expressamente na Lei 8.112/1990. Nos regimes disciplinadores atuais, a advertência cumpre essa função de penalidade escrita e formal.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c) Suspensão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Natureza: afastamento temporário sem remuneração, salvo conversão em multa.</a:t>
            </a:r>
          </a:p>
          <a:p>
            <a:pPr algn="just"/>
            <a:r>
              <a:rPr lang="pt-BR" dirty="0"/>
              <a:t>A suspensão é penalidade de afastamento temporário (até 90 dias), prevista no art. 130 da Lei 8.112/1990, aplicável quando houver reincidência em faltas punidas com advertência ou violação mais grave dos deveres e proibições.</a:t>
            </a:r>
          </a:p>
          <a:p>
            <a:pPr algn="just"/>
            <a:r>
              <a:rPr lang="pt-BR" dirty="0"/>
              <a:t>A Lei 8.112 permite transformar suspensão em multa, com permanência em serviço (§2º do art. 130).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Exemplos:</a:t>
            </a:r>
          </a:p>
          <a:p>
            <a:pPr algn="just"/>
            <a:r>
              <a:rPr lang="pt-BR" dirty="0"/>
              <a:t>Resistência injustificada a ordens (inc. IV, art. 96)</a:t>
            </a:r>
          </a:p>
          <a:p>
            <a:pPr algn="just"/>
            <a:r>
              <a:rPr lang="pt-BR" dirty="0"/>
              <a:t>Desídia reincidente (inc. XII, art. 96)</a:t>
            </a:r>
          </a:p>
          <a:p>
            <a:endParaRPr lang="pt-BR" b="1" i="0" dirty="0">
              <a:effectLst/>
            </a:endParaRPr>
          </a:p>
          <a:p>
            <a:endParaRPr lang="pt-BR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783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A99E8-F425-E4F7-26C4-7B1961BF0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13ABE83-A322-74F9-2729-993997D075F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C92E0F-0F9F-F593-B9C5-D4D463492AC8}"/>
              </a:ext>
            </a:extLst>
          </p:cNvPr>
          <p:cNvSpPr txBox="1"/>
          <p:nvPr/>
        </p:nvSpPr>
        <p:spPr>
          <a:xfrm>
            <a:off x="1371600" y="942109"/>
            <a:ext cx="895461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dirty="0"/>
              <a:t>d) Multa</a:t>
            </a:r>
          </a:p>
          <a:p>
            <a:r>
              <a:rPr lang="pt-BR" dirty="0"/>
              <a:t>A multa aparece como forma alternativa à suspensão, conforme art. 130, §2º da Lei 8.112/1990, possibilitando ao servidor continuar trabalhando com desconto proporcional da remuneração.</a:t>
            </a:r>
          </a:p>
          <a:p>
            <a:r>
              <a:rPr lang="pt-BR" dirty="0"/>
              <a:t>e) Destituição de Função</a:t>
            </a:r>
          </a:p>
          <a:p>
            <a:endParaRPr lang="pt-BR" dirty="0"/>
          </a:p>
          <a:p>
            <a:r>
              <a:rPr lang="pt-BR" dirty="0"/>
              <a:t>A destituição de função de confiança aparece na Lei 8.112/1990 como penalidade aplicável quando o servidor comete infração relacionada às atribuições do cargo comissionado (art. 135).</a:t>
            </a:r>
          </a:p>
          <a:p>
            <a:r>
              <a:rPr lang="pt-BR" dirty="0"/>
              <a:t>A demissão de cargo efetivo pode decorrer de infração cometida em cargo em comissão, cassação de função de confiança está implícita no dispositivo</a:t>
            </a: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625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459BD-98ED-1A91-5471-36BFBD91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353F8C2-4C7D-8F3B-22A2-2440DF22827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990E8F-8893-220E-2484-B4A8EF80C467}"/>
              </a:ext>
            </a:extLst>
          </p:cNvPr>
          <p:cNvSpPr txBox="1"/>
          <p:nvPr/>
        </p:nvSpPr>
        <p:spPr>
          <a:xfrm>
            <a:off x="1371600" y="942109"/>
            <a:ext cx="89546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dirty="0"/>
              <a:t>f) Demissão</a:t>
            </a:r>
          </a:p>
          <a:p>
            <a:r>
              <a:rPr lang="pt-BR" dirty="0"/>
              <a:t>Natureza: penalidade máxima.</a:t>
            </a:r>
          </a:p>
          <a:p>
            <a:r>
              <a:rPr lang="pt-BR" dirty="0"/>
              <a:t>Lei Municipal: art. 104 elenca hipóteses como:</a:t>
            </a:r>
          </a:p>
          <a:p>
            <a:pPr lvl="1"/>
            <a:br>
              <a:rPr lang="pt-BR" dirty="0"/>
            </a:br>
            <a:r>
              <a:rPr lang="pt-BR" dirty="0"/>
              <a:t>• improbidade administrativa</a:t>
            </a:r>
          </a:p>
          <a:p>
            <a:pPr lvl="1"/>
            <a:r>
              <a:rPr lang="pt-BR" dirty="0"/>
              <a:t>• inassiduidade habitual</a:t>
            </a:r>
            <a:br>
              <a:rPr lang="pt-BR" dirty="0"/>
            </a:br>
            <a:r>
              <a:rPr lang="pt-BR" dirty="0"/>
              <a:t>• abandono de cargo</a:t>
            </a:r>
            <a:br>
              <a:rPr lang="pt-BR" dirty="0"/>
            </a:br>
            <a:r>
              <a:rPr lang="pt-BR" dirty="0"/>
              <a:t>• corrupção</a:t>
            </a:r>
            <a:br>
              <a:rPr lang="pt-BR" dirty="0"/>
            </a:br>
            <a:r>
              <a:rPr lang="pt-BR" dirty="0"/>
              <a:t>• acumulação ilegal de cargos</a:t>
            </a:r>
            <a:br>
              <a:rPr lang="pt-BR" dirty="0"/>
            </a:br>
            <a:r>
              <a:rPr lang="pt-BR" dirty="0"/>
              <a:t>• aplicação de pena disciplinar por crime funcional Insuficiência de desempenho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Efeitos adicionais:</a:t>
            </a:r>
          </a:p>
          <a:p>
            <a:r>
              <a:rPr lang="pt-BR" dirty="0"/>
              <a:t>Lei 8.112 também prevê efeitos secundários como incompatibilidade para retorno ao serviço público quando a demissão estiver vinculada a determinadas condutas graves.</a:t>
            </a:r>
            <a:endParaRPr lang="pt-BR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098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6FB21-EA81-A0DD-7A2A-E7B0A275E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390ACB7-F40B-EDBE-1B46-E53CA2565F2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8A7CCC-E997-4C37-A02D-82BC6762E839}"/>
              </a:ext>
            </a:extLst>
          </p:cNvPr>
          <p:cNvSpPr txBox="1"/>
          <p:nvPr/>
        </p:nvSpPr>
        <p:spPr>
          <a:xfrm>
            <a:off x="1371599" y="942109"/>
            <a:ext cx="964276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/>
              <a:t>Prisão Administrativa</a:t>
            </a:r>
          </a:p>
          <a:p>
            <a:endParaRPr lang="pt-BR" sz="2200" dirty="0"/>
          </a:p>
          <a:p>
            <a:r>
              <a:rPr lang="pt-BR" sz="2200" dirty="0"/>
              <a:t>❌ Não existe na lei municipal nem é permitida pelo ordenamento jurídico atual.</a:t>
            </a:r>
          </a:p>
          <a:p>
            <a:r>
              <a:rPr lang="pt-BR" sz="2200" dirty="0"/>
              <a:t>Foi abolida no regime civil; só existe prisão administrativa em direito militar.</a:t>
            </a:r>
          </a:p>
          <a:p>
            <a:endParaRPr lang="pt-BR" sz="2200" dirty="0"/>
          </a:p>
          <a:p>
            <a:r>
              <a:rPr lang="pt-BR" sz="2200" dirty="0"/>
              <a:t>Prisão administrativa para civil é inconstitucional e proibida.</a:t>
            </a:r>
          </a:p>
          <a:p>
            <a:endParaRPr lang="pt-BR" sz="2200" dirty="0"/>
          </a:p>
          <a:p>
            <a:endParaRPr lang="pt-BR" sz="2200" dirty="0"/>
          </a:p>
          <a:p>
            <a:r>
              <a:rPr lang="pt-BR" sz="2200" dirty="0"/>
              <a:t>Suspensão Preventiva</a:t>
            </a:r>
          </a:p>
          <a:p>
            <a:endParaRPr lang="pt-BR" sz="2200" dirty="0"/>
          </a:p>
          <a:p>
            <a:endParaRPr lang="pt-BR" sz="2200" dirty="0"/>
          </a:p>
          <a:p>
            <a:r>
              <a:rPr lang="pt-BR" dirty="0"/>
              <a:t>A suspensão preventiva é medida cautelar e não punitiva, prevista no art. 147 da Lei 8.112/1990, utilizada para evitar interferência do servidor na apuração dos fatos. Pode durar até 60 dias, prorrogável.</a:t>
            </a:r>
          </a:p>
        </p:txBody>
      </p:sp>
    </p:spTree>
    <p:extLst>
      <p:ext uri="{BB962C8B-B14F-4D97-AF65-F5344CB8AC3E}">
        <p14:creationId xmlns:p14="http://schemas.microsoft.com/office/powerpoint/2010/main" val="325181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595191" cy="65253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Das 09h às 11h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955" y="767358"/>
            <a:ext cx="1109902" cy="9233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902295"/>
            <a:ext cx="277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  <a:cs typeface="Arial" panose="020B0604020202020204" pitchFamily="34" charset="0"/>
              </a:rPr>
              <a:t>Período</a:t>
            </a:r>
            <a:r>
              <a:rPr lang="pt-BR" sz="2800" dirty="0"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3E6BC-4C51-734F-9BBD-2943BDEE9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419120D-1201-586C-B035-56A64AADE22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90892E-69A1-E6A3-964B-83DDA6C49747}"/>
              </a:ext>
            </a:extLst>
          </p:cNvPr>
          <p:cNvSpPr txBox="1"/>
          <p:nvPr/>
        </p:nvSpPr>
        <p:spPr>
          <a:xfrm>
            <a:off x="1371600" y="942109"/>
            <a:ext cx="895461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/>
              <a:t>Revisão do Processo Administrativo</a:t>
            </a:r>
          </a:p>
          <a:p>
            <a:endParaRPr lang="pt-BR" sz="2200" b="1" dirty="0"/>
          </a:p>
          <a:p>
            <a:r>
              <a:rPr lang="pt-BR" sz="2400" dirty="0"/>
              <a:t>A revisão do processo disciplinar está prevista no art. 174 da Lei 8.112/1990 e pode ser requerida a qualquer tempo, desde que surjam fatos ou provas novas capazes de alterar o resultado do julgamento.</a:t>
            </a:r>
            <a:br>
              <a:rPr lang="pt-BR" sz="2400" dirty="0"/>
            </a:br>
            <a:r>
              <a:rPr lang="pt-BR" sz="2400" dirty="0"/>
              <a:t>A revisão não pode agravar a penalidade. </a:t>
            </a:r>
          </a:p>
          <a:p>
            <a:r>
              <a:rPr lang="pt-BR" sz="2200" dirty="0"/>
              <a:t>Características:</a:t>
            </a:r>
          </a:p>
          <a:p>
            <a:endParaRPr lang="pt-BR" sz="2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200" dirty="0"/>
              <a:t>Pode ser requerida a qualquer tempo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200" dirty="0"/>
              <a:t>Pode ser feita de ofício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200" dirty="0"/>
              <a:t>Família pode pedir (morte/ausência/incapacidade)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200" dirty="0"/>
              <a:t>Não pode agravar a penalidade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200" dirty="0"/>
              <a:t>Comissão tem 60 + 60 dias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2200" dirty="0"/>
              <a:t>Julgamento em 30 dias</a:t>
            </a:r>
          </a:p>
          <a:p>
            <a:br>
              <a:rPr lang="pt-BR" dirty="0"/>
            </a:br>
            <a:endParaRPr lang="pt-BR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38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27EFE-A1B3-7846-8454-0B3D546B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B77710-DA88-BAEA-1034-0B48C44A3F5F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C26C5D-8FAB-FF9A-82BA-464A03F4A30D}"/>
              </a:ext>
            </a:extLst>
          </p:cNvPr>
          <p:cNvSpPr txBox="1"/>
          <p:nvPr/>
        </p:nvSpPr>
        <p:spPr>
          <a:xfrm>
            <a:off x="1371600" y="942109"/>
            <a:ext cx="895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Revisão do Processo Administrativo</a:t>
            </a:r>
            <a:endParaRPr lang="pt-BR" sz="2200" b="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4E4B978-8A53-A7E1-E6D6-5BA568AD0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08395"/>
              </p:ext>
            </p:extLst>
          </p:nvPr>
        </p:nvGraphicFramePr>
        <p:xfrm>
          <a:off x="1119673" y="2721134"/>
          <a:ext cx="10234127" cy="2560320"/>
        </p:xfrm>
        <a:graphic>
          <a:graphicData uri="http://schemas.openxmlformats.org/drawingml/2006/table">
            <a:tbl>
              <a:tblPr/>
              <a:tblGrid>
                <a:gridCol w="3760237">
                  <a:extLst>
                    <a:ext uri="{9D8B030D-6E8A-4147-A177-3AD203B41FA5}">
                      <a16:colId xmlns:a16="http://schemas.microsoft.com/office/drawing/2014/main" val="493939264"/>
                    </a:ext>
                  </a:extLst>
                </a:gridCol>
                <a:gridCol w="6473890">
                  <a:extLst>
                    <a:ext uri="{9D8B030D-6E8A-4147-A177-3AD203B41FA5}">
                      <a16:colId xmlns:a16="http://schemas.microsoft.com/office/drawing/2014/main" val="1014996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Regras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39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Momento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 qualquer tempo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573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Iniciativa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Servidor, família, curador ou Administração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989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Prova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Ônus do requerente (art. 139)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572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Prazo comissão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+ 60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Julgamento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30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614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Resultado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Pode anular e restabelecer direitos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629622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09A489B2-770A-040C-902E-78D8461F303F}"/>
              </a:ext>
            </a:extLst>
          </p:cNvPr>
          <p:cNvSpPr/>
          <p:nvPr/>
        </p:nvSpPr>
        <p:spPr>
          <a:xfrm>
            <a:off x="3205424" y="3144417"/>
            <a:ext cx="793820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BF765A26-4963-FF38-97F6-3E6C4650FC38}"/>
              </a:ext>
            </a:extLst>
          </p:cNvPr>
          <p:cNvSpPr/>
          <p:nvPr/>
        </p:nvSpPr>
        <p:spPr>
          <a:xfrm>
            <a:off x="3205424" y="3461305"/>
            <a:ext cx="793820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FBFA4522-83F0-8C9B-B71B-6155AB200D06}"/>
              </a:ext>
            </a:extLst>
          </p:cNvPr>
          <p:cNvSpPr/>
          <p:nvPr/>
        </p:nvSpPr>
        <p:spPr>
          <a:xfrm>
            <a:off x="3206142" y="3829310"/>
            <a:ext cx="793820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7F2EE7E-D8F0-01FA-A805-886E292515C8}"/>
              </a:ext>
            </a:extLst>
          </p:cNvPr>
          <p:cNvSpPr/>
          <p:nvPr/>
        </p:nvSpPr>
        <p:spPr>
          <a:xfrm>
            <a:off x="3205424" y="4212438"/>
            <a:ext cx="793820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60862FA-D8E0-F714-ED91-4F00267F0927}"/>
              </a:ext>
            </a:extLst>
          </p:cNvPr>
          <p:cNvSpPr/>
          <p:nvPr/>
        </p:nvSpPr>
        <p:spPr>
          <a:xfrm>
            <a:off x="3205424" y="4561804"/>
            <a:ext cx="793820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D7D697AA-72C9-C38A-1B08-48A21E119E54}"/>
              </a:ext>
            </a:extLst>
          </p:cNvPr>
          <p:cNvSpPr/>
          <p:nvPr/>
        </p:nvSpPr>
        <p:spPr>
          <a:xfrm>
            <a:off x="3205424" y="4935756"/>
            <a:ext cx="793820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0328750-41D7-8D91-BC0E-8C6AD399D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564" y="720605"/>
            <a:ext cx="1731836" cy="13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259550-ADA1-FEE5-D705-7A5E817EA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79506DA-C171-0FDB-3D32-3AB3393938E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5795F4E-4B1D-A1DD-8EBE-3C5E736EFDBD}"/>
              </a:ext>
            </a:extLst>
          </p:cNvPr>
          <p:cNvSpPr txBox="1"/>
          <p:nvPr/>
        </p:nvSpPr>
        <p:spPr>
          <a:xfrm>
            <a:off x="1371600" y="892452"/>
            <a:ext cx="8954616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r>
              <a:rPr lang="pt-BR" sz="2200" b="1" dirty="0"/>
              <a:t>12. Interferência do Judiciário</a:t>
            </a:r>
          </a:p>
          <a:p>
            <a:endParaRPr lang="pt-BR" sz="2200" b="1" dirty="0"/>
          </a:p>
          <a:p>
            <a:endParaRPr lang="pt-BR" sz="2200" b="1" dirty="0"/>
          </a:p>
          <a:p>
            <a:r>
              <a:rPr lang="pt-BR" sz="2200" dirty="0"/>
              <a:t>O Poder Judiciário </a:t>
            </a:r>
            <a:r>
              <a:rPr lang="pt-BR" sz="2200" b="1" dirty="0"/>
              <a:t>não revisa o mérito administrativo</a:t>
            </a:r>
            <a:r>
              <a:rPr lang="pt-BR" sz="2200" dirty="0"/>
              <a:t>, apenas a legalidade, e pode anular PAD em caso de:</a:t>
            </a:r>
          </a:p>
          <a:p>
            <a:endParaRPr lang="pt-BR" sz="22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2200" dirty="0"/>
              <a:t>Falta de defesa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2200" dirty="0"/>
              <a:t>Cerceamento de prova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2200" dirty="0"/>
              <a:t>Violação a prazos ou rito legal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2200" dirty="0"/>
              <a:t>Vício de competência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2200" dirty="0"/>
              <a:t>Falta de motivação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2200" dirty="0"/>
              <a:t>Desvio de finalidade</a:t>
            </a:r>
          </a:p>
          <a:p>
            <a:endParaRPr lang="pt-BR" dirty="0"/>
          </a:p>
          <a:p>
            <a:endParaRPr lang="pt-BR" dirty="0"/>
          </a:p>
          <a:p>
            <a:endParaRPr lang="pt-BR" b="1" i="0" dirty="0">
              <a:effectLst/>
            </a:endParaRPr>
          </a:p>
          <a:p>
            <a:endParaRPr lang="pt-BR" b="1" dirty="0"/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852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01BFF-D808-DC12-8903-387BE560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444DBFE-C958-1C65-540A-2437E29FB23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90AC914-20C5-FA6C-BCF6-332758FCE2BF}"/>
              </a:ext>
            </a:extLst>
          </p:cNvPr>
          <p:cNvSpPr txBox="1"/>
          <p:nvPr/>
        </p:nvSpPr>
        <p:spPr>
          <a:xfrm>
            <a:off x="1371600" y="942109"/>
            <a:ext cx="895461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b="1" i="0" dirty="0">
              <a:effectLst/>
            </a:endParaRPr>
          </a:p>
          <a:p>
            <a:endParaRPr lang="pt-BR" b="1" dirty="0"/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8EF0692-048C-CBF6-D525-E04D3D7BF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048738"/>
              </p:ext>
            </p:extLst>
          </p:nvPr>
        </p:nvGraphicFramePr>
        <p:xfrm>
          <a:off x="2032000" y="719666"/>
          <a:ext cx="8128000" cy="45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9074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6E40B-1E5D-EAFE-A9DE-08420122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B33C1AD-0C48-7D7F-4D74-F36F019A98A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6870B3-C5CF-9278-2442-58D129EFFF0B}"/>
              </a:ext>
            </a:extLst>
          </p:cNvPr>
          <p:cNvSpPr txBox="1"/>
          <p:nvPr/>
        </p:nvSpPr>
        <p:spPr>
          <a:xfrm>
            <a:off x="718457" y="961053"/>
            <a:ext cx="1052493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OUTROS TEMAS RELEVANTES NO PAD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dirty="0"/>
              <a:t>Afastamento cautelar do servidor (item a)</a:t>
            </a:r>
          </a:p>
          <a:p>
            <a:endParaRPr lang="pt-BR" dirty="0"/>
          </a:p>
          <a:p>
            <a:r>
              <a:rPr lang="pt-BR" dirty="0"/>
              <a:t>O afastamento cautelar é medida excepcional, adotada durante a apuração disciplinar, com a finalidade de preservar a instrução do processo ou o interesse público.</a:t>
            </a:r>
          </a:p>
          <a:p>
            <a:r>
              <a:rPr lang="pt-BR" dirty="0"/>
              <a:t> Base legal:             Lei nº 8.112/90, art. 147</a:t>
            </a:r>
          </a:p>
          <a:p>
            <a:endParaRPr lang="pt-BR" dirty="0"/>
          </a:p>
          <a:p>
            <a:r>
              <a:rPr lang="pt-BR" dirty="0"/>
              <a:t>Características essenciais: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é punição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Deve ser temporário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Exige fundamentação concreta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implica perda de remuneração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pode ser automático nem genérico</a:t>
            </a:r>
          </a:p>
          <a:p>
            <a:br>
              <a:rPr lang="pt-BR" dirty="0"/>
            </a:br>
            <a:r>
              <a:rPr lang="pt-BR" dirty="0"/>
              <a:t>Afastamento cautelar só se justifica quando a permanência do servidor prejudica a apuração.</a:t>
            </a:r>
          </a:p>
          <a:p>
            <a:endParaRPr lang="pt-BR" sz="2200" b="0" i="0" dirty="0">
              <a:effectLst/>
            </a:endParaRPr>
          </a:p>
        </p:txBody>
      </p:sp>
      <p:sp>
        <p:nvSpPr>
          <p:cNvPr id="2" name="Seta: Entalhada para a Direita 1">
            <a:extLst>
              <a:ext uri="{FF2B5EF4-FFF2-40B4-BE49-F238E27FC236}">
                <a16:creationId xmlns:a16="http://schemas.microsoft.com/office/drawing/2014/main" id="{AE15E1F8-BF9C-FF1C-4B42-865A450A1192}"/>
              </a:ext>
            </a:extLst>
          </p:cNvPr>
          <p:cNvSpPr/>
          <p:nvPr/>
        </p:nvSpPr>
        <p:spPr>
          <a:xfrm>
            <a:off x="1940767" y="3013788"/>
            <a:ext cx="541176" cy="121298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1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F4041-5EBA-17CA-CEBC-6A4BF3D0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98DC872-AEF2-2D0F-0C4C-2381ECDF5EE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CFD9C6-50F4-1072-DB11-09E99FCBE346}"/>
              </a:ext>
            </a:extLst>
          </p:cNvPr>
          <p:cNvSpPr txBox="1"/>
          <p:nvPr/>
        </p:nvSpPr>
        <p:spPr>
          <a:xfrm>
            <a:off x="503853" y="1231641"/>
            <a:ext cx="1004907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Servidor em estágio probatório (item b)</a:t>
            </a:r>
          </a:p>
          <a:p>
            <a:endParaRPr lang="pt-BR" dirty="0"/>
          </a:p>
          <a:p>
            <a:r>
              <a:rPr lang="pt-BR" dirty="0"/>
              <a:t>O servidor em estágio probatório também está sujeito ao PAD, com as mesmas garantias constitucionais.</a:t>
            </a:r>
          </a:p>
          <a:p>
            <a:r>
              <a:rPr lang="pt-BR" dirty="0"/>
              <a:t>📚 Fundamentos:</a:t>
            </a:r>
          </a:p>
          <a:p>
            <a:endParaRPr lang="pt-BR" dirty="0"/>
          </a:p>
          <a:p>
            <a:r>
              <a:rPr lang="pt-BR" dirty="0"/>
              <a:t>CF/88, art. 5º, LV</a:t>
            </a:r>
          </a:p>
          <a:p>
            <a:r>
              <a:rPr lang="pt-BR" dirty="0"/>
              <a:t>Lei nº 8.112/90</a:t>
            </a:r>
          </a:p>
          <a:p>
            <a:endParaRPr lang="pt-BR" dirty="0"/>
          </a:p>
          <a:p>
            <a:r>
              <a:rPr lang="pt-BR" dirty="0"/>
              <a:t>Pontos importantes:</a:t>
            </a:r>
          </a:p>
          <a:p>
            <a:r>
              <a:rPr lang="pt-BR" dirty="0"/>
              <a:t>Estágio probatório ≠ ausência de defesa</a:t>
            </a:r>
          </a:p>
          <a:p>
            <a:endParaRPr lang="pt-BR" dirty="0"/>
          </a:p>
          <a:p>
            <a:r>
              <a:rPr lang="pt-BR" dirty="0"/>
              <a:t>Avaliação de desempenho não substitui PAD</a:t>
            </a:r>
          </a:p>
          <a:p>
            <a:r>
              <a:rPr lang="pt-BR" dirty="0"/>
              <a:t>Penalidades exigem:</a:t>
            </a:r>
          </a:p>
          <a:p>
            <a:pPr lvl="1"/>
            <a:r>
              <a:rPr lang="pt-BR" dirty="0"/>
              <a:t>contraditório</a:t>
            </a:r>
          </a:p>
          <a:p>
            <a:pPr lvl="1"/>
            <a:r>
              <a:rPr lang="pt-BR" dirty="0"/>
              <a:t>ampla defesa</a:t>
            </a:r>
          </a:p>
          <a:p>
            <a:pPr lvl="1"/>
            <a:r>
              <a:rPr lang="pt-BR" dirty="0"/>
              <a:t>Motivação</a:t>
            </a:r>
          </a:p>
          <a:p>
            <a:pPr lvl="1"/>
            <a:endParaRPr lang="pt-BR" dirty="0"/>
          </a:p>
          <a:p>
            <a:r>
              <a:rPr lang="pt-BR" dirty="0"/>
              <a:t>📌 Alerta:</a:t>
            </a:r>
            <a:br>
              <a:rPr lang="pt-BR" dirty="0"/>
            </a:br>
            <a:r>
              <a:rPr lang="pt-BR" dirty="0"/>
              <a:t>A exoneração por suposta infração, sem PAD, é ilegal, mesmo no estágio probatório.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3812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BECB2-2C1B-4C1A-26A0-3D7D08B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7A2CEB-E804-D720-55C2-3EF15CE8271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DAF294-336D-E8D7-A9CB-49AC5B8C7A46}"/>
              </a:ext>
            </a:extLst>
          </p:cNvPr>
          <p:cNvSpPr txBox="1"/>
          <p:nvPr/>
        </p:nvSpPr>
        <p:spPr>
          <a:xfrm>
            <a:off x="587829" y="1324947"/>
            <a:ext cx="108141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Compromisso de Ajustamento de Conduta (TAC) (item c)</a:t>
            </a:r>
          </a:p>
          <a:p>
            <a:endParaRPr lang="pt-BR" dirty="0"/>
          </a:p>
          <a:p>
            <a:r>
              <a:rPr lang="pt-BR" dirty="0"/>
              <a:t>O Compromisso de Ajustamento de Conduta (TAC) é instrumento consensual, voltado à correção de condutas e à prevenção de reincidência.</a:t>
            </a:r>
          </a:p>
          <a:p>
            <a:r>
              <a:rPr lang="pt-BR" dirty="0"/>
              <a:t>Quando é adequado: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Infrações leves ou médias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Ausência de má-fé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Possibilidade de correção do comportamento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Finalidade pedagógica</a:t>
            </a:r>
          </a:p>
          <a:p>
            <a:r>
              <a:rPr lang="pt-BR" dirty="0"/>
              <a:t>Vantagens: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Evita punição desnecessária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Reduz litigiosidade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Reforça cultura de orientação</a:t>
            </a:r>
          </a:p>
          <a:p>
            <a:endParaRPr lang="pt-BR" dirty="0"/>
          </a:p>
          <a:p>
            <a:r>
              <a:rPr lang="pt-BR" dirty="0"/>
              <a:t>📌 Importante:</a:t>
            </a:r>
            <a:br>
              <a:rPr lang="pt-BR" dirty="0"/>
            </a:br>
            <a:r>
              <a:rPr lang="pt-BR" dirty="0"/>
              <a:t>O TAC não se aplica a infrações graves ou dolosas.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808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FA096-C485-6A9C-C3F1-67F6558FA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9FF802F-CA6B-43A5-D337-6BC7A8A5A75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698755-C03B-CC22-E658-F6C9AAFC67C2}"/>
              </a:ext>
            </a:extLst>
          </p:cNvPr>
          <p:cNvSpPr txBox="1"/>
          <p:nvPr/>
        </p:nvSpPr>
        <p:spPr>
          <a:xfrm>
            <a:off x="653142" y="1240971"/>
            <a:ext cx="100957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Comunicabilidade de instâncias (item d)</a:t>
            </a:r>
          </a:p>
          <a:p>
            <a:endParaRPr lang="pt-BR" b="1" dirty="0"/>
          </a:p>
          <a:p>
            <a:r>
              <a:rPr lang="pt-BR" dirty="0"/>
              <a:t>A comunicabilidade de instâncias refere-se à relação entre: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instância administrativa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instância civil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instância penal</a:t>
            </a:r>
          </a:p>
          <a:p>
            <a:r>
              <a:rPr lang="pt-BR" dirty="0"/>
              <a:t>Regras básicas:</a:t>
            </a:r>
          </a:p>
          <a:p>
            <a:r>
              <a:rPr lang="pt-BR" dirty="0"/>
              <a:t>As instâncias são independentes</a:t>
            </a:r>
          </a:p>
          <a:p>
            <a:r>
              <a:rPr lang="pt-BR" dirty="0"/>
              <a:t>A mesma conduta pode gerar: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PAD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ação civil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ação penal</a:t>
            </a:r>
          </a:p>
          <a:p>
            <a:r>
              <a:rPr lang="pt-BR" dirty="0"/>
              <a:t>Provas podem ser compartilhadas</a:t>
            </a:r>
          </a:p>
          <a:p>
            <a:r>
              <a:rPr lang="pt-BR" dirty="0"/>
              <a:t>Limites:</a:t>
            </a:r>
          </a:p>
          <a:p>
            <a:r>
              <a:rPr lang="pt-BR" dirty="0"/>
              <a:t>Não há punição automática em outra instância</a:t>
            </a:r>
          </a:p>
          <a:p>
            <a:r>
              <a:rPr lang="pt-BR" dirty="0"/>
              <a:t>Absolvição penal por inexistência do fato pode repercutir no PAD</a:t>
            </a:r>
          </a:p>
          <a:p>
            <a:r>
              <a:rPr lang="pt-BR" dirty="0"/>
              <a:t>📌 Síntese:</a:t>
            </a:r>
            <a:br>
              <a:rPr lang="pt-BR" dirty="0"/>
            </a:br>
            <a:r>
              <a:rPr lang="pt-BR" dirty="0"/>
              <a:t>Independência não significa isolamento absoluto.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926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ACED8-2328-8A53-8323-AFE730FC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FB070D2-9580-1B18-F64C-1FAA00EF13F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83CC35-82FE-D07B-A813-586A62C2DA7F}"/>
              </a:ext>
            </a:extLst>
          </p:cNvPr>
          <p:cNvSpPr txBox="1"/>
          <p:nvPr/>
        </p:nvSpPr>
        <p:spPr>
          <a:xfrm>
            <a:off x="1371600" y="942109"/>
            <a:ext cx="895461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DC745E25-5CCF-E6D4-7041-AE667883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358" y="748075"/>
            <a:ext cx="8460432" cy="5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4EA9DE-C27A-67E9-B79D-923C180F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2EC61E3-4EC0-AFA1-04ED-BF0A7304D63C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4D0E65-6256-4A79-BB22-1D7B10E2CF1B}"/>
              </a:ext>
            </a:extLst>
          </p:cNvPr>
          <p:cNvSpPr txBox="1"/>
          <p:nvPr/>
        </p:nvSpPr>
        <p:spPr>
          <a:xfrm>
            <a:off x="-1" y="721895"/>
            <a:ext cx="1230429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CASO REAL – PAD MANTIDO PELO JUDICIÁRIO (TJ/CE – 2023)</a:t>
            </a:r>
          </a:p>
          <a:p>
            <a:endParaRPr lang="pt-BR" b="1" dirty="0"/>
          </a:p>
          <a:p>
            <a:r>
              <a:rPr lang="pt-BR" b="1" dirty="0"/>
              <a:t>TJ/CE – 3ª Câmara Criminal</a:t>
            </a:r>
            <a:br>
              <a:rPr lang="pt-BR" dirty="0"/>
            </a:br>
            <a:r>
              <a:rPr lang="pt-BR" dirty="0"/>
              <a:t>Acórdão de 16/05/2023 – Rel. Des. Andréa Mendes Bezerra Delfino</a:t>
            </a:r>
            <a:endParaRPr lang="pt-BR" b="1" dirty="0"/>
          </a:p>
          <a:p>
            <a:r>
              <a:rPr lang="pt-BR" b="1" dirty="0"/>
              <a:t>Situação analisada</a:t>
            </a:r>
          </a:p>
          <a:p>
            <a:r>
              <a:rPr lang="pt-BR" dirty="0"/>
              <a:t>PAD instaurado para apurar </a:t>
            </a:r>
            <a:r>
              <a:rPr lang="pt-BR" b="1" dirty="0"/>
              <a:t>falta grave</a:t>
            </a:r>
            <a:r>
              <a:rPr lang="pt-BR" dirty="0"/>
              <a:t> em unidade prisional</a:t>
            </a:r>
          </a:p>
          <a:p>
            <a:r>
              <a:rPr lang="pt-BR" dirty="0"/>
              <a:t>Defesa alegou:</a:t>
            </a:r>
          </a:p>
          <a:p>
            <a:pPr lvl="1"/>
            <a:r>
              <a:rPr lang="pt-BR" dirty="0"/>
              <a:t>excesso de prazo na conclusão do PAD</a:t>
            </a:r>
          </a:p>
          <a:p>
            <a:pPr lvl="1"/>
            <a:r>
              <a:rPr lang="pt-BR" dirty="0"/>
              <a:t>nulidade por decisão genérica e sanção coletiva</a:t>
            </a:r>
          </a:p>
          <a:p>
            <a:pPr lvl="1"/>
            <a:r>
              <a:rPr lang="pt-BR" dirty="0"/>
              <a:t>atipicidade da conduta</a:t>
            </a:r>
          </a:p>
          <a:p>
            <a:endParaRPr lang="pt-BR" dirty="0"/>
          </a:p>
          <a:p>
            <a:r>
              <a:rPr lang="pt-BR" b="1" dirty="0"/>
              <a:t>Entendimento do Tribunal</a:t>
            </a:r>
          </a:p>
          <a:p>
            <a:r>
              <a:rPr lang="pt-BR" dirty="0"/>
              <a:t>✔️ </a:t>
            </a:r>
            <a:r>
              <a:rPr lang="pt-BR" b="1" dirty="0"/>
              <a:t>Recurso conhecido e desprovido</a:t>
            </a:r>
            <a:br>
              <a:rPr lang="pt-BR" dirty="0"/>
            </a:br>
            <a:r>
              <a:rPr lang="pt-BR" dirty="0"/>
              <a:t>✔️ </a:t>
            </a:r>
            <a:r>
              <a:rPr lang="pt-BR" b="1" dirty="0"/>
              <a:t>PAD considerado regular e válido</a:t>
            </a:r>
            <a:endParaRPr lang="pt-BR" dirty="0"/>
          </a:p>
          <a:p>
            <a:endParaRPr lang="pt-BR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97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080002" y="772094"/>
            <a:ext cx="8031996" cy="546521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NewsGoth BT" panose="020B0503020203020204" pitchFamily="34" charset="0"/>
            </a:endParaRPr>
          </a:p>
        </p:txBody>
      </p:sp>
      <p:pic>
        <p:nvPicPr>
          <p:cNvPr id="5" name="Imagem 4" descr="Texto, Carta&#10;&#10;O conteúdo gerado por IA pode estar incorreto.">
            <a:extLst>
              <a:ext uri="{FF2B5EF4-FFF2-40B4-BE49-F238E27FC236}">
                <a16:creationId xmlns:a16="http://schemas.microsoft.com/office/drawing/2014/main" id="{E255E74D-A9E9-5D4B-B6BF-528E7222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17" y="652689"/>
            <a:ext cx="4956876" cy="46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B16C5-3EFF-C164-E313-ACC3CD40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7A17A05-3AD6-1D23-3B6A-321689A15491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33C3A2-D3CA-B1F8-0DBD-0846A5E74432}"/>
              </a:ext>
            </a:extLst>
          </p:cNvPr>
          <p:cNvSpPr txBox="1"/>
          <p:nvPr/>
        </p:nvSpPr>
        <p:spPr>
          <a:xfrm>
            <a:off x="-1" y="721895"/>
            <a:ext cx="1230429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✔️ </a:t>
            </a:r>
            <a:r>
              <a:rPr lang="pt-BR" b="1" dirty="0"/>
              <a:t>PAD considerado regular e válido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Fundamentos centrais da decisão</a:t>
            </a:r>
          </a:p>
          <a:p>
            <a:r>
              <a:rPr lang="pt-BR" dirty="0"/>
              <a:t>🔹 </a:t>
            </a:r>
            <a:r>
              <a:rPr lang="pt-BR" b="1" dirty="0"/>
              <a:t>Excesso de prazo</a:t>
            </a:r>
            <a:endParaRPr lang="pt-BR" dirty="0"/>
          </a:p>
          <a:p>
            <a:r>
              <a:rPr lang="pt-BR" dirty="0"/>
              <a:t>Não gera nulidade automática</a:t>
            </a:r>
          </a:p>
          <a:p>
            <a:r>
              <a:rPr lang="pt-BR" dirty="0"/>
              <a:t>Considerado </a:t>
            </a:r>
            <a:r>
              <a:rPr lang="pt-BR" b="1" dirty="0"/>
              <a:t>mera irregularidade</a:t>
            </a:r>
            <a:endParaRPr lang="pt-BR" dirty="0"/>
          </a:p>
          <a:p>
            <a:r>
              <a:rPr lang="pt-BR" b="1" dirty="0"/>
              <a:t>Ausência de prejuízo comprovado</a:t>
            </a:r>
            <a:endParaRPr lang="pt-BR" dirty="0"/>
          </a:p>
          <a:p>
            <a:r>
              <a:rPr lang="pt-BR" dirty="0"/>
              <a:t>Aplicação da </a:t>
            </a:r>
            <a:r>
              <a:rPr lang="pt-BR" b="1" dirty="0"/>
              <a:t>Súmula 592 do STJ</a:t>
            </a:r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Contraditório e ampla defesa</a:t>
            </a:r>
            <a:endParaRPr lang="pt-BR" dirty="0"/>
          </a:p>
          <a:p>
            <a:r>
              <a:rPr lang="pt-BR" dirty="0"/>
              <a:t>Garantidos durante o PAD</a:t>
            </a:r>
          </a:p>
          <a:p>
            <a:r>
              <a:rPr lang="pt-BR" dirty="0"/>
              <a:t>Apenado ouvido e assistido pela Defensoria Pública</a:t>
            </a:r>
          </a:p>
          <a:p>
            <a:r>
              <a:rPr lang="pt-BR" dirty="0"/>
              <a:t>🔹 </a:t>
            </a:r>
            <a:r>
              <a:rPr lang="pt-BR" b="1" dirty="0"/>
              <a:t>Decisão fundamentada</a:t>
            </a:r>
            <a:endParaRPr lang="pt-BR" dirty="0"/>
          </a:p>
          <a:p>
            <a:r>
              <a:rPr lang="pt-BR" dirty="0"/>
              <a:t>Não foi coletiva nem genérica</a:t>
            </a:r>
          </a:p>
          <a:p>
            <a:r>
              <a:rPr lang="pt-BR" dirty="0"/>
              <a:t>Conduta </a:t>
            </a:r>
            <a:r>
              <a:rPr lang="pt-BR" b="1" dirty="0"/>
              <a:t>individualizada</a:t>
            </a:r>
            <a:r>
              <a:rPr lang="pt-BR" dirty="0"/>
              <a:t> do apenado</a:t>
            </a:r>
          </a:p>
          <a:p>
            <a:r>
              <a:rPr lang="pt-BR" dirty="0"/>
              <a:t>🔹 </a:t>
            </a:r>
            <a:r>
              <a:rPr lang="pt-BR" b="1" dirty="0"/>
              <a:t>Tipicidade da conduta</a:t>
            </a:r>
            <a:endParaRPr lang="pt-BR" dirty="0"/>
          </a:p>
          <a:p>
            <a:r>
              <a:rPr lang="pt-BR" dirty="0"/>
              <a:t>Participação em movimento de subversão da ordem prisional</a:t>
            </a:r>
          </a:p>
          <a:p>
            <a:r>
              <a:rPr lang="pt-BR" dirty="0"/>
              <a:t>Enquadramento no </a:t>
            </a:r>
            <a:r>
              <a:rPr lang="pt-BR" b="1" dirty="0"/>
              <a:t>art. 50, I, da Lei nº 7.210/1984 (LEP)</a:t>
            </a:r>
            <a:endParaRPr lang="pt-BR" dirty="0"/>
          </a:p>
          <a:p>
            <a:pPr algn="just"/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15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D12CF-EC23-696A-3C7D-8FE8A34F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FBFE31D-319C-D762-7FDA-EE251AC2583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3BC97A-B394-DF52-7820-F70BCEA941EC}"/>
              </a:ext>
            </a:extLst>
          </p:cNvPr>
          <p:cNvSpPr txBox="1"/>
          <p:nvPr/>
        </p:nvSpPr>
        <p:spPr>
          <a:xfrm>
            <a:off x="-1" y="721895"/>
            <a:ext cx="123042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B9FFDA55-ADF2-D2CB-7DE9-55F6C8211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305" y="605398"/>
            <a:ext cx="7981277" cy="55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1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6FE25-BE7C-EDE5-5DDE-20185462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B58886F-7542-8D02-5A2E-3435AAED352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BF60C9-0193-FDE8-D578-20D9B04CBAD9}"/>
              </a:ext>
            </a:extLst>
          </p:cNvPr>
          <p:cNvSpPr txBox="1"/>
          <p:nvPr/>
        </p:nvSpPr>
        <p:spPr>
          <a:xfrm>
            <a:off x="1371600" y="942109"/>
            <a:ext cx="895461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r>
              <a:rPr lang="pt-BR" b="1" dirty="0"/>
              <a:t>RESULTADO DO JULGAMENTO – STJ (PAD)</a:t>
            </a:r>
          </a:p>
          <a:p>
            <a:r>
              <a:rPr lang="pt-BR" b="1" dirty="0"/>
              <a:t>⚖️ Decisão do Tribunal</a:t>
            </a:r>
          </a:p>
          <a:p>
            <a:r>
              <a:rPr lang="pt-BR" dirty="0"/>
              <a:t>✔️ </a:t>
            </a:r>
            <a:r>
              <a:rPr lang="pt-BR" b="1" dirty="0"/>
              <a:t>RECURSO PROVIDO</a:t>
            </a:r>
            <a:br>
              <a:rPr lang="pt-BR" dirty="0"/>
            </a:br>
            <a:r>
              <a:rPr lang="pt-BR" dirty="0"/>
              <a:t>✔️ </a:t>
            </a:r>
            <a:r>
              <a:rPr lang="pt-BR" b="1" dirty="0"/>
              <a:t>SEGURANÇA CONCEDIDA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📌 O que o STJ decidiu, na prática:</a:t>
            </a:r>
          </a:p>
          <a:p>
            <a:r>
              <a:rPr lang="pt-BR" dirty="0"/>
              <a:t>Reconheceu </a:t>
            </a:r>
            <a:r>
              <a:rPr lang="pt-BR" b="1" dirty="0"/>
              <a:t>nulidade do Processo Administrativo Disciplinar</a:t>
            </a:r>
            <a:endParaRPr lang="pt-BR" dirty="0"/>
          </a:p>
          <a:p>
            <a:r>
              <a:rPr lang="pt-BR" dirty="0"/>
              <a:t>A nulidade decorreu da </a:t>
            </a:r>
            <a:r>
              <a:rPr lang="pt-BR" b="1" dirty="0"/>
              <a:t>supressão injustificada de etapa essencial do rito</a:t>
            </a:r>
            <a:endParaRPr lang="pt-BR" dirty="0"/>
          </a:p>
          <a:p>
            <a:r>
              <a:rPr lang="pt-BR" dirty="0"/>
              <a:t>Houve </a:t>
            </a:r>
            <a:r>
              <a:rPr lang="pt-BR" b="1" dirty="0"/>
              <a:t>violação ao devido processo legal, ao contraditório e à ampla defesa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344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56073-6AB9-06CC-37CF-DBC573E8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6567BF4-5C1B-1205-0B16-5797E5EDA3F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613310-4368-5D3E-B493-C117C333D671}"/>
              </a:ext>
            </a:extLst>
          </p:cNvPr>
          <p:cNvSpPr txBox="1"/>
          <p:nvPr/>
        </p:nvSpPr>
        <p:spPr>
          <a:xfrm>
            <a:off x="1371600" y="942109"/>
            <a:ext cx="895461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  <a:p>
            <a:r>
              <a:rPr lang="pt-BR" b="1" dirty="0"/>
              <a:t>📎 Consequências determinadas:</a:t>
            </a:r>
          </a:p>
          <a:p>
            <a:r>
              <a:rPr lang="pt-BR" dirty="0"/>
              <a:t>❌ </a:t>
            </a:r>
            <a:r>
              <a:rPr lang="pt-BR" b="1" dirty="0"/>
              <a:t>Anulação do PAD</a:t>
            </a:r>
            <a:r>
              <a:rPr lang="pt-BR" dirty="0"/>
              <a:t> a partir do ato viciado</a:t>
            </a:r>
          </a:p>
          <a:p>
            <a:r>
              <a:rPr lang="pt-BR" dirty="0"/>
              <a:t>🔄 </a:t>
            </a:r>
            <a:r>
              <a:rPr lang="pt-BR" b="1" dirty="0"/>
              <a:t>Reintegração do servidor</a:t>
            </a:r>
            <a:r>
              <a:rPr lang="pt-BR" dirty="0"/>
              <a:t> ao cargo anteriormente ocupado</a:t>
            </a:r>
          </a:p>
          <a:p>
            <a:r>
              <a:rPr lang="pt-BR" dirty="0"/>
              <a:t>💰 </a:t>
            </a:r>
            <a:r>
              <a:rPr lang="pt-BR" b="1" dirty="0"/>
              <a:t>Pagamento dos valores retroativos</a:t>
            </a:r>
            <a:r>
              <a:rPr lang="pt-BR" dirty="0"/>
              <a:t> desde a impetração</a:t>
            </a:r>
          </a:p>
          <a:p>
            <a:r>
              <a:rPr lang="pt-BR" dirty="0"/>
              <a:t>🔁 Retomada do procedimento </a:t>
            </a:r>
            <a:r>
              <a:rPr lang="pt-BR" b="1" dirty="0"/>
              <a:t>na fase correta</a:t>
            </a:r>
            <a:r>
              <a:rPr lang="pt-BR" dirty="0"/>
              <a:t>, com observância do rito legal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🎯 Mensagem-chave para o aluno</a:t>
            </a:r>
          </a:p>
          <a:p>
            <a:r>
              <a:rPr lang="pt-BR" b="1" dirty="0"/>
              <a:t>Quando a defesa é efetivamente prejudicada,</a:t>
            </a:r>
            <a:br>
              <a:rPr lang="pt-BR" b="1" dirty="0"/>
            </a:br>
            <a:r>
              <a:rPr lang="pt-BR" b="1" dirty="0"/>
              <a:t>a nulidade é absoluta e o PAD não se sustenta.</a:t>
            </a:r>
            <a:endParaRPr lang="pt-BR" dirty="0"/>
          </a:p>
          <a:p>
            <a:r>
              <a:rPr lang="pt-BR" dirty="0"/>
              <a:t>📚 </a:t>
            </a:r>
            <a:r>
              <a:rPr lang="pt-BR" b="1" dirty="0"/>
              <a:t>STJ – Recurso em Mandado de Segurança</a:t>
            </a:r>
            <a:br>
              <a:rPr lang="pt-BR" dirty="0"/>
            </a:br>
            <a:r>
              <a:rPr lang="pt-BR" dirty="0"/>
              <a:t>Caso: Auditor Fiscal do Tesouro Estadual de Pernambuco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80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E601E-2F72-80A5-07C8-D8BA1FC3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DF59A90-6CAC-70A2-16EB-98E74AAC4CD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C31DEA-D011-47DA-EC5F-C69DA5993C84}"/>
              </a:ext>
            </a:extLst>
          </p:cNvPr>
          <p:cNvSpPr txBox="1"/>
          <p:nvPr/>
        </p:nvSpPr>
        <p:spPr>
          <a:xfrm>
            <a:off x="1371600" y="942109"/>
            <a:ext cx="895461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FECHAMENTO – PROCESSO ADMINISTRATIVO DISCIPLINAR (PAD)</a:t>
            </a:r>
          </a:p>
          <a:p>
            <a:r>
              <a:rPr lang="pt-BR" b="1" dirty="0"/>
              <a:t>🧭 O que aprendemos ao longo da aula</a:t>
            </a:r>
          </a:p>
          <a:p>
            <a:r>
              <a:rPr lang="pt-BR" dirty="0"/>
              <a:t>O PAD é </a:t>
            </a:r>
            <a:r>
              <a:rPr lang="pt-BR" b="1" dirty="0"/>
              <a:t>instrumento de apuração</a:t>
            </a:r>
            <a:r>
              <a:rPr lang="pt-BR" dirty="0"/>
              <a:t>, não de perseguição</a:t>
            </a:r>
          </a:p>
          <a:p>
            <a:r>
              <a:rPr lang="pt-BR" b="1" dirty="0"/>
              <a:t>Legalidade, contraditório e ampla defesa</a:t>
            </a:r>
            <a:r>
              <a:rPr lang="pt-BR" dirty="0"/>
              <a:t> não são formalidades</a:t>
            </a:r>
          </a:p>
          <a:p>
            <a:r>
              <a:rPr lang="pt-BR" dirty="0"/>
              <a:t>Nem todo erro gera nulidade — </a:t>
            </a:r>
            <a:r>
              <a:rPr lang="pt-BR" b="1" dirty="0"/>
              <a:t>prejuízo é o critério central</a:t>
            </a:r>
            <a:endParaRPr lang="pt-BR" dirty="0"/>
          </a:p>
          <a:p>
            <a:r>
              <a:rPr lang="pt-BR" dirty="0"/>
              <a:t>A Comissão </a:t>
            </a:r>
            <a:r>
              <a:rPr lang="pt-BR" b="1" dirty="0"/>
              <a:t>instrui e opina</a:t>
            </a:r>
            <a:r>
              <a:rPr lang="pt-BR" dirty="0"/>
              <a:t>; quem julga é a autoridade</a:t>
            </a:r>
          </a:p>
          <a:p>
            <a:r>
              <a:rPr lang="pt-BR" dirty="0"/>
              <a:t>O Judiciário:</a:t>
            </a:r>
          </a:p>
          <a:p>
            <a:pPr lvl="1"/>
            <a:r>
              <a:rPr lang="pt-BR" dirty="0"/>
              <a:t>mantém PADs </a:t>
            </a:r>
            <a:r>
              <a:rPr lang="pt-BR" b="1" dirty="0"/>
              <a:t>bem conduzidos</a:t>
            </a:r>
            <a:endParaRPr lang="pt-BR" dirty="0"/>
          </a:p>
          <a:p>
            <a:pPr lvl="1"/>
            <a:r>
              <a:rPr lang="pt-BR" dirty="0"/>
              <a:t>anula PADs </a:t>
            </a:r>
            <a:r>
              <a:rPr lang="pt-BR" b="1" dirty="0"/>
              <a:t>que violam garantias fundamentais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⚖️ Lições práticas da jurisprudência</a:t>
            </a:r>
          </a:p>
          <a:p>
            <a:r>
              <a:rPr lang="pt-BR" dirty="0"/>
              <a:t>✔️ </a:t>
            </a:r>
            <a:r>
              <a:rPr lang="pt-BR" b="1" dirty="0"/>
              <a:t>PAD regular → decisão mantida</a:t>
            </a:r>
            <a:br>
              <a:rPr lang="pt-BR" dirty="0"/>
            </a:br>
            <a:r>
              <a:rPr lang="pt-BR" dirty="0"/>
              <a:t>❌ </a:t>
            </a:r>
            <a:r>
              <a:rPr lang="pt-BR" b="1" dirty="0"/>
              <a:t>PAD com cerceamento de defesa → nulidade absoluta</a:t>
            </a:r>
            <a:endParaRPr lang="pt-BR" dirty="0"/>
          </a:p>
          <a:p>
            <a:r>
              <a:rPr lang="pt-BR" b="1" dirty="0"/>
              <a:t>O processo disciplinar só é legítimo quando é justo.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28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9566EB-5709-1975-E90C-B444B14E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22AE9BE-E473-06C7-271B-F91E438525A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56283F-A250-E63C-F03A-33842CA737B8}"/>
              </a:ext>
            </a:extLst>
          </p:cNvPr>
          <p:cNvSpPr txBox="1"/>
          <p:nvPr/>
        </p:nvSpPr>
        <p:spPr>
          <a:xfrm>
            <a:off x="1371600" y="942109"/>
            <a:ext cx="89546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r>
              <a:rPr lang="pt-BR" b="1" dirty="0"/>
              <a:t>🎯 Mensagem final ao servidor e à Administração</a:t>
            </a:r>
          </a:p>
          <a:p>
            <a:r>
              <a:rPr lang="pt-BR" dirty="0"/>
              <a:t>Para o servidor: </a:t>
            </a:r>
            <a:r>
              <a:rPr lang="pt-BR" b="1" dirty="0"/>
              <a:t>conhecer seus direitos é a melhor defesa</a:t>
            </a:r>
            <a:endParaRPr lang="pt-BR" dirty="0"/>
          </a:p>
          <a:p>
            <a:r>
              <a:rPr lang="pt-BR" dirty="0"/>
              <a:t>Para a Administração: </a:t>
            </a:r>
            <a:r>
              <a:rPr lang="pt-BR" b="1" dirty="0"/>
              <a:t>respeitar o rito é proteger a decisão</a:t>
            </a:r>
            <a:endParaRPr lang="pt-BR" dirty="0"/>
          </a:p>
          <a:p>
            <a:r>
              <a:rPr lang="pt-BR" dirty="0"/>
              <a:t>📌 </a:t>
            </a:r>
            <a:r>
              <a:rPr lang="pt-BR" b="1" dirty="0"/>
              <a:t>PAD bem feito não teme controle judicial.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✨ Encerramento</a:t>
            </a:r>
          </a:p>
          <a:p>
            <a:r>
              <a:rPr lang="pt-BR" b="1" dirty="0"/>
              <a:t>Disciplina não se constrói com abuso,</a:t>
            </a:r>
            <a:br>
              <a:rPr lang="pt-BR" b="1" dirty="0"/>
            </a:br>
            <a:r>
              <a:rPr lang="pt-BR" b="1" dirty="0"/>
              <a:t>mas com legalidade, técnica e responsabilidade.</a:t>
            </a:r>
            <a:endParaRPr lang="pt-BR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5574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EBFA7-1849-53D7-E28D-268D4957B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B4C71E5-D67C-64BE-CF99-9F33FB2D178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D54319-9BE7-B807-5DA3-92DFB141E8A8}"/>
              </a:ext>
            </a:extLst>
          </p:cNvPr>
          <p:cNvSpPr txBox="1"/>
          <p:nvPr/>
        </p:nvSpPr>
        <p:spPr>
          <a:xfrm>
            <a:off x="1371600" y="942109"/>
            <a:ext cx="895461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400" dirty="0"/>
              <a:t>“Este módulo utiliza a Lei Federal 8.112/1990 como matriz geral de referência para o regime disciplinar dos servidores públicos, permitindo aplicação para diferentes municípios, respeitando suas legislações próprias.”</a:t>
            </a:r>
          </a:p>
          <a:p>
            <a:pPr algn="just"/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272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35A8346-5D05-FFD9-966A-3AA1B648A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1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89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0DB0604-173A-4A70-CB94-B6965EE2639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0B4417-DC3C-6239-F417-A1CB0D0A1D39}"/>
              </a:ext>
            </a:extLst>
          </p:cNvPr>
          <p:cNvSpPr txBox="1"/>
          <p:nvPr/>
        </p:nvSpPr>
        <p:spPr>
          <a:xfrm>
            <a:off x="1418253" y="889843"/>
            <a:ext cx="100584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O que vamos aprender neste módulo?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1 Razões do PAD;</a:t>
            </a:r>
          </a:p>
          <a:p>
            <a:r>
              <a:rPr lang="pt-BR" dirty="0"/>
              <a:t>2 Fases:</a:t>
            </a:r>
          </a:p>
          <a:p>
            <a:pPr lvl="2"/>
            <a:r>
              <a:rPr lang="pt-BR" dirty="0"/>
              <a:t>a) Instauração;</a:t>
            </a:r>
          </a:p>
          <a:p>
            <a:pPr lvl="2"/>
            <a:r>
              <a:rPr lang="pt-BR" dirty="0"/>
              <a:t>b) Inquérito (instrução, defesa e relatório);</a:t>
            </a:r>
          </a:p>
          <a:p>
            <a:pPr lvl="2"/>
            <a:r>
              <a:rPr lang="pt-BR" dirty="0"/>
              <a:t>c) Julgamento;</a:t>
            </a:r>
          </a:p>
          <a:p>
            <a:r>
              <a:rPr lang="pt-BR" dirty="0"/>
              <a:t>3 Nulidades, recursos e revisão;</a:t>
            </a:r>
          </a:p>
          <a:p>
            <a:r>
              <a:rPr lang="pt-BR" dirty="0"/>
              <a:t>4 Infrações administrativas em espécies;</a:t>
            </a:r>
          </a:p>
          <a:p>
            <a:r>
              <a:rPr lang="pt-BR" dirty="0"/>
              <a:t>5 Outros temas relevantes:</a:t>
            </a:r>
          </a:p>
          <a:p>
            <a:pPr lvl="2"/>
            <a:r>
              <a:rPr lang="pt-BR" dirty="0"/>
              <a:t>a) Afastamento cautelar;</a:t>
            </a:r>
          </a:p>
          <a:p>
            <a:pPr lvl="2"/>
            <a:r>
              <a:rPr lang="pt-BR" dirty="0"/>
              <a:t>b) Servidor em estágio probatório;</a:t>
            </a:r>
          </a:p>
          <a:p>
            <a:pPr lvl="2"/>
            <a:r>
              <a:rPr lang="pt-BR" dirty="0"/>
              <a:t>c) Compromisso de ajustamento de conduta;</a:t>
            </a:r>
          </a:p>
          <a:p>
            <a:pPr lvl="2"/>
            <a:r>
              <a:rPr lang="pt-BR" dirty="0"/>
              <a:t>d) Comunicabilidade de instâncias;</a:t>
            </a:r>
          </a:p>
          <a:p>
            <a:r>
              <a:rPr lang="pt-BR" dirty="0"/>
              <a:t>6 Jurisprudência e estudo de casos.</a:t>
            </a:r>
          </a:p>
          <a:p>
            <a:r>
              <a:rPr lang="pt-BR" dirty="0"/>
              <a:t> 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505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0DB0604-173A-4A70-CB94-B6965EE2639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7B916F-9088-C4D4-4B65-70EB03157391}"/>
              </a:ext>
            </a:extLst>
          </p:cNvPr>
          <p:cNvSpPr txBox="1"/>
          <p:nvPr/>
        </p:nvSpPr>
        <p:spPr>
          <a:xfrm>
            <a:off x="634482" y="991916"/>
            <a:ext cx="107395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Introdução – PAD e suas Razões (Justiça e Pedagogia)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O Processo Administrativo Disciplinar (PAD) é o instrumento pelo qual a Administração Pública apura infrações funcionais atribuídas a servidores e, quando comprovadas, aplica a sanção correspondente, sempre sob o regime do devido processo legal. No serviço público, diferentemente do setor privado, a responsabilização disciplinar não pode ser produto de mera vontade do gestor: ela exige motivação, legalidade, racionalidade e respeito às garantias constitucionais, pois o exercício do poder disciplinar estatal está submetido aos princípios que regem a Administração Pública e à tutela dos direitos fundamentais.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razão central do PAD é assegurar que a Administração tenha um mecanismo legítimo e controlado para proteger o interesse público, corrigir condutas incompatíveis com o serviço e preservar a confiança institucional. Contudo, ao mesmo tempo em que permite a responsabilização, o PAD também cumpre função garantista: ele existe para evitar punições informais, decisões arbitrárias e sanções baseadas em impressões, conflitos interpessoais ou disputas de poder. Por isso, o PAD deve ser compreendido como instrumento de justiça administrativa, que equilibra a necessidade de disciplina interna com o respeito ao contraditório, à ampla defesa, à motivação e à proporcionalidade.</a:t>
            </a:r>
          </a:p>
          <a:p>
            <a:pPr algn="just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6834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D16CF-C4F1-921E-374E-46721F0B8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857AC10-C250-1224-8CDA-40174F1BA41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92C031-8263-F561-054F-DE381CCCCF37}"/>
              </a:ext>
            </a:extLst>
          </p:cNvPr>
          <p:cNvSpPr txBox="1"/>
          <p:nvPr/>
        </p:nvSpPr>
        <p:spPr>
          <a:xfrm>
            <a:off x="802433" y="991916"/>
            <a:ext cx="724988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Nessa perspectiva, o PAD também possui uma dimensão pedagógica e preventiva. A finalidade do regime disciplinar não é punir por punir, mas corrigir rumos, reforçar padrões de conduta, aperfeiçoar controles e promover um ambiente institucional ético e funcional. Em situações de menor gravidade, a Administração deve privilegiar medidas proporcionais e orientativas; em casos graves, o PAD assegura que a responsabilização ocorra de forma robusta, técnica e transparente, preservando tanto a credibilidade do serviço público quanto a dignidade do servidor.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Por fim, é indispensável reconhecer que o PAD pode ser desvirtuado quando utilizado como instrumento de perseguição, assédio ou retaliação. Esse risco torna ainda mais importante o compromisso com a legalidade e com as garantias do processo, porque a própria validade do PAD depende da imparcialidade da comissão, da delimitação objetiva dos fatos, da produção regular de provas e de decisão fundamentada. Assim, compreender o PAD a partir das suas razões — justiça, legalidade, garantia e pedagogia — é o primeiro passo para conduzir apurações disciplinares com segurança jurídica e legitimidade institucional.</a:t>
            </a:r>
          </a:p>
          <a:p>
            <a:pPr algn="just"/>
            <a:endParaRPr lang="pt-BR" noProof="0" dirty="0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1E54AB52-77D6-09A4-BEFF-8B982412F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419" y="2419208"/>
            <a:ext cx="2314875" cy="25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3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apresentação de slides professores" id="{E95EED03-ADD0-4012-A915-094D418499CC}" vid="{06584B7B-B318-4235-8355-7C21A30472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4647</TotalTime>
  <Words>4793</Words>
  <Application>Microsoft Office PowerPoint</Application>
  <PresentationFormat>Widescreen</PresentationFormat>
  <Paragraphs>790</Paragraphs>
  <Slides>59</Slides>
  <Notes>50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6" baseType="lpstr">
      <vt:lpstr>Arial</vt:lpstr>
      <vt:lpstr>Arial Black</vt:lpstr>
      <vt:lpstr>Calibri</vt:lpstr>
      <vt:lpstr>Calibri Light</vt:lpstr>
      <vt:lpstr>NewsGoth BT</vt:lpstr>
      <vt:lpstr>Wingdings</vt:lpstr>
      <vt:lpstr>Tema do Office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Marcianita Lopata de Lima</cp:lastModifiedBy>
  <cp:revision>48</cp:revision>
  <dcterms:created xsi:type="dcterms:W3CDTF">2021-01-15T17:03:51Z</dcterms:created>
  <dcterms:modified xsi:type="dcterms:W3CDTF">2026-02-09T16:04:49Z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3109f4-136f-47e3-86d6-c3456c78e412_Enabled">
    <vt:lpwstr>true</vt:lpwstr>
  </property>
  <property fmtid="{D5CDD505-2E9C-101B-9397-08002B2CF9AE}" pid="3" name="MSIP_Label_2a3109f4-136f-47e3-86d6-c3456c78e412_SetDate">
    <vt:lpwstr>2023-03-14T00:46:03Z</vt:lpwstr>
  </property>
  <property fmtid="{D5CDD505-2E9C-101B-9397-08002B2CF9AE}" pid="4" name="MSIP_Label_2a3109f4-136f-47e3-86d6-c3456c78e412_Method">
    <vt:lpwstr>Privileged</vt:lpwstr>
  </property>
  <property fmtid="{D5CDD505-2E9C-101B-9397-08002B2CF9AE}" pid="5" name="MSIP_Label_2a3109f4-136f-47e3-86d6-c3456c78e412_Name">
    <vt:lpwstr>Público</vt:lpwstr>
  </property>
  <property fmtid="{D5CDD505-2E9C-101B-9397-08002B2CF9AE}" pid="6" name="MSIP_Label_2a3109f4-136f-47e3-86d6-c3456c78e412_SiteId">
    <vt:lpwstr>d6ab08d1-7c42-4d1f-ac22-3a998577bde8</vt:lpwstr>
  </property>
  <property fmtid="{D5CDD505-2E9C-101B-9397-08002B2CF9AE}" pid="7" name="MSIP_Label_2a3109f4-136f-47e3-86d6-c3456c78e412_ActionId">
    <vt:lpwstr>b91f4095-c420-40f8-ba0b-d56f250686c5</vt:lpwstr>
  </property>
  <property fmtid="{D5CDD505-2E9C-101B-9397-08002B2CF9AE}" pid="8" name="MSIP_Label_2a3109f4-136f-47e3-86d6-c3456c78e412_ContentBits">
    <vt:lpwstr>0</vt:lpwstr>
  </property>
</Properties>
</file>